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60" r:id="rId4"/>
    <p:sldId id="261" r:id="rId5"/>
    <p:sldId id="295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6" r:id="rId37"/>
  </p:sldIdLst>
  <p:sldSz cx="9144000" cy="6858000" type="screen4x3"/>
  <p:notesSz cx="6858000" cy="9144000"/>
  <p:custDataLst>
    <p:tags r:id="rId4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78" y="258"/>
      </p:cViewPr>
      <p:guideLst>
        <p:guide orient="horz" pos="2160"/>
        <p:guide pos="28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gs" Target="tags/tag1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00AB47-E650-4C32-96A6-8272DC5A6C9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E62B7-B77A-4576-940D-420D3C85CD3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45EB2-E5CF-45DE-A170-4EF1B19E431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33ED5-E08F-4073-8B02-55EC7583519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0BF054-EF12-446B-97EF-48E157B4CBD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15FF4A-8345-4739-B94B-26D835FA0E9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E7113-3736-4E48-8742-0074C8D3E12D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EB119-078B-4AC1-8BAC-4E2C1306C2C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9B2D6-D0D8-444F-890C-F5C235163B7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1FE60F-CD51-43BF-A193-CA4277920D9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B6E594-F6FD-4AF9-B6B2-A10DDE8C273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53CE6F-4382-4E7A-B78A-32A61CFE69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2EB9F-0545-4115-A3F7-4B76F71713B5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273C36-C903-44EE-A969-A792CDF0E0E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FB301D-7EC6-4A66-99E2-9B7771991CB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9DEC4C-C2CA-439C-9B34-FA2D2986A22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27E57-37C7-47B1-92E5-A3FCC790FC11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DBF7F0-2E08-49E3-9915-64100B93CF5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54A208-7E46-4897-92F5-A58A662CF4E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9763D-06A8-463E-9E1A-796C0FAFAA2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CA7304-2E7D-4BEB-875D-86D95001AAEC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930CE6-D62A-4639-B6A1-CA2D26F653D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>
            <a:alphaModFix amt="47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7" descr="曲别针-红-内页.jp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标题占位符 1"/>
          <p:cNvSpPr>
            <a:spLocks noGrp="1"/>
          </p:cNvSpPr>
          <p:nvPr>
            <p:ph type="title"/>
          </p:nvPr>
        </p:nvSpPr>
        <p:spPr bwMode="auto">
          <a:xfrm>
            <a:off x="71438" y="60325"/>
            <a:ext cx="8229600" cy="582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928688"/>
            <a:ext cx="8229600" cy="45259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6D45A52-6F4C-40F0-AA06-89A8E8A22D3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CF8434C-11F2-46BE-B8FA-3807B671B1C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5" Type="http://schemas.openxmlformats.org/officeDocument/2006/relationships/slideLayout" Target="../slideLayouts/slideLayout2.xml"/><Relationship Id="rId44" Type="http://schemas.openxmlformats.org/officeDocument/2006/relationships/image" Target="../media/image53.png"/><Relationship Id="rId43" Type="http://schemas.openxmlformats.org/officeDocument/2006/relationships/image" Target="../media/image52.png"/><Relationship Id="rId42" Type="http://schemas.openxmlformats.org/officeDocument/2006/relationships/image" Target="../media/image51.png"/><Relationship Id="rId41" Type="http://schemas.openxmlformats.org/officeDocument/2006/relationships/image" Target="../media/image50.png"/><Relationship Id="rId40" Type="http://schemas.openxmlformats.org/officeDocument/2006/relationships/image" Target="../media/image49.png"/><Relationship Id="rId4" Type="http://schemas.openxmlformats.org/officeDocument/2006/relationships/image" Target="../media/image13.png"/><Relationship Id="rId39" Type="http://schemas.openxmlformats.org/officeDocument/2006/relationships/image" Target="../media/image48.png"/><Relationship Id="rId38" Type="http://schemas.openxmlformats.org/officeDocument/2006/relationships/image" Target="../media/image47.png"/><Relationship Id="rId37" Type="http://schemas.openxmlformats.org/officeDocument/2006/relationships/image" Target="../media/image46.png"/><Relationship Id="rId36" Type="http://schemas.openxmlformats.org/officeDocument/2006/relationships/image" Target="../media/image45.png"/><Relationship Id="rId35" Type="http://schemas.openxmlformats.org/officeDocument/2006/relationships/image" Target="../media/image44.png"/><Relationship Id="rId34" Type="http://schemas.openxmlformats.org/officeDocument/2006/relationships/image" Target="../media/image43.png"/><Relationship Id="rId33" Type="http://schemas.openxmlformats.org/officeDocument/2006/relationships/image" Target="../media/image42.png"/><Relationship Id="rId32" Type="http://schemas.openxmlformats.org/officeDocument/2006/relationships/image" Target="../media/image41.png"/><Relationship Id="rId31" Type="http://schemas.openxmlformats.org/officeDocument/2006/relationships/image" Target="../media/image40.png"/><Relationship Id="rId30" Type="http://schemas.openxmlformats.org/officeDocument/2006/relationships/image" Target="../media/image39.png"/><Relationship Id="rId3" Type="http://schemas.openxmlformats.org/officeDocument/2006/relationships/image" Target="../media/image12.png"/><Relationship Id="rId29" Type="http://schemas.openxmlformats.org/officeDocument/2006/relationships/image" Target="../media/image38.png"/><Relationship Id="rId28" Type="http://schemas.openxmlformats.org/officeDocument/2006/relationships/image" Target="../media/image37.png"/><Relationship Id="rId27" Type="http://schemas.openxmlformats.org/officeDocument/2006/relationships/image" Target="../media/image36.png"/><Relationship Id="rId26" Type="http://schemas.openxmlformats.org/officeDocument/2006/relationships/image" Target="../media/image35.png"/><Relationship Id="rId25" Type="http://schemas.openxmlformats.org/officeDocument/2006/relationships/image" Target="../media/image34.png"/><Relationship Id="rId24" Type="http://schemas.openxmlformats.org/officeDocument/2006/relationships/image" Target="../media/image33.png"/><Relationship Id="rId23" Type="http://schemas.openxmlformats.org/officeDocument/2006/relationships/image" Target="../media/image32.png"/><Relationship Id="rId22" Type="http://schemas.openxmlformats.org/officeDocument/2006/relationships/image" Target="../media/image31.png"/><Relationship Id="rId21" Type="http://schemas.openxmlformats.org/officeDocument/2006/relationships/image" Target="../media/image30.png"/><Relationship Id="rId20" Type="http://schemas.openxmlformats.org/officeDocument/2006/relationships/image" Target="../media/image29.png"/><Relationship Id="rId2" Type="http://schemas.openxmlformats.org/officeDocument/2006/relationships/image" Target="../media/image11.png"/><Relationship Id="rId19" Type="http://schemas.openxmlformats.org/officeDocument/2006/relationships/image" Target="../media/image28.png"/><Relationship Id="rId18" Type="http://schemas.openxmlformats.org/officeDocument/2006/relationships/image" Target="../media/image27.png"/><Relationship Id="rId17" Type="http://schemas.openxmlformats.org/officeDocument/2006/relationships/image" Target="../media/image26.png"/><Relationship Id="rId16" Type="http://schemas.openxmlformats.org/officeDocument/2006/relationships/image" Target="../media/image25.png"/><Relationship Id="rId15" Type="http://schemas.openxmlformats.org/officeDocument/2006/relationships/image" Target="../media/image24.png"/><Relationship Id="rId14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1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jpeg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82.png"/><Relationship Id="rId26" Type="http://schemas.openxmlformats.org/officeDocument/2006/relationships/image" Target="../media/image81.png"/><Relationship Id="rId25" Type="http://schemas.openxmlformats.org/officeDocument/2006/relationships/image" Target="../media/image80.png"/><Relationship Id="rId24" Type="http://schemas.openxmlformats.org/officeDocument/2006/relationships/image" Target="../media/image79.png"/><Relationship Id="rId23" Type="http://schemas.openxmlformats.org/officeDocument/2006/relationships/image" Target="../media/image78.png"/><Relationship Id="rId22" Type="http://schemas.openxmlformats.org/officeDocument/2006/relationships/image" Target="../media/image77.png"/><Relationship Id="rId21" Type="http://schemas.openxmlformats.org/officeDocument/2006/relationships/image" Target="../media/image76.png"/><Relationship Id="rId20" Type="http://schemas.openxmlformats.org/officeDocument/2006/relationships/image" Target="../media/image75.png"/><Relationship Id="rId2" Type="http://schemas.openxmlformats.org/officeDocument/2006/relationships/image" Target="../media/image55.png"/><Relationship Id="rId19" Type="http://schemas.openxmlformats.org/officeDocument/2006/relationships/image" Target="../media/image74.png"/><Relationship Id="rId18" Type="http://schemas.openxmlformats.org/officeDocument/2006/relationships/image" Target="../media/image73.png"/><Relationship Id="rId17" Type="http://schemas.openxmlformats.org/officeDocument/2006/relationships/image" Target="../media/image72.png"/><Relationship Id="rId16" Type="http://schemas.openxmlformats.org/officeDocument/2006/relationships/image" Target="../media/image71.png"/><Relationship Id="rId15" Type="http://schemas.openxmlformats.org/officeDocument/2006/relationships/image" Target="../media/image70.png"/><Relationship Id="rId14" Type="http://schemas.openxmlformats.org/officeDocument/2006/relationships/image" Target="../media/image69.png"/><Relationship Id="rId13" Type="http://schemas.openxmlformats.org/officeDocument/2006/relationships/image" Target="../media/image68.png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1.png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png"/><Relationship Id="rId8" Type="http://schemas.openxmlformats.org/officeDocument/2006/relationships/image" Target="../media/image86.png"/><Relationship Id="rId7" Type="http://schemas.openxmlformats.org/officeDocument/2006/relationships/image" Target="../media/image55.png"/><Relationship Id="rId6" Type="http://schemas.openxmlformats.org/officeDocument/2006/relationships/image" Target="../media/image85.png"/><Relationship Id="rId5" Type="http://schemas.openxmlformats.org/officeDocument/2006/relationships/image" Target="../media/image80.png"/><Relationship Id="rId4" Type="http://schemas.openxmlformats.org/officeDocument/2006/relationships/image" Target="../media/image84.png"/><Relationship Id="rId3" Type="http://schemas.openxmlformats.org/officeDocument/2006/relationships/image" Target="../media/image56.jpeg"/><Relationship Id="rId2" Type="http://schemas.openxmlformats.org/officeDocument/2006/relationships/image" Target="../media/image62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90.png"/><Relationship Id="rId11" Type="http://schemas.openxmlformats.org/officeDocument/2006/relationships/image" Target="../media/image89.png"/><Relationship Id="rId10" Type="http://schemas.openxmlformats.org/officeDocument/2006/relationships/image" Target="../media/image88.png"/><Relationship Id="rId1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png"/><Relationship Id="rId8" Type="http://schemas.openxmlformats.org/officeDocument/2006/relationships/image" Target="../media/image86.png"/><Relationship Id="rId7" Type="http://schemas.openxmlformats.org/officeDocument/2006/relationships/image" Target="../media/image55.png"/><Relationship Id="rId6" Type="http://schemas.openxmlformats.org/officeDocument/2006/relationships/image" Target="../media/image85.png"/><Relationship Id="rId5" Type="http://schemas.openxmlformats.org/officeDocument/2006/relationships/image" Target="../media/image80.png"/><Relationship Id="rId4" Type="http://schemas.openxmlformats.org/officeDocument/2006/relationships/image" Target="../media/image84.png"/><Relationship Id="rId3" Type="http://schemas.openxmlformats.org/officeDocument/2006/relationships/image" Target="../media/image56.jpeg"/><Relationship Id="rId2" Type="http://schemas.openxmlformats.org/officeDocument/2006/relationships/image" Target="../media/image62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90.png"/><Relationship Id="rId11" Type="http://schemas.openxmlformats.org/officeDocument/2006/relationships/image" Target="../media/image89.png"/><Relationship Id="rId10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png"/><Relationship Id="rId8" Type="http://schemas.openxmlformats.org/officeDocument/2006/relationships/image" Target="../media/image96.png"/><Relationship Id="rId7" Type="http://schemas.openxmlformats.org/officeDocument/2006/relationships/image" Target="../media/image55.png"/><Relationship Id="rId6" Type="http://schemas.openxmlformats.org/officeDocument/2006/relationships/image" Target="../media/image95.png"/><Relationship Id="rId5" Type="http://schemas.openxmlformats.org/officeDocument/2006/relationships/image" Target="../media/image58.png"/><Relationship Id="rId4" Type="http://schemas.openxmlformats.org/officeDocument/2006/relationships/image" Target="../media/image94.png"/><Relationship Id="rId3" Type="http://schemas.openxmlformats.org/officeDocument/2006/relationships/image" Target="../media/image56.jpeg"/><Relationship Id="rId2" Type="http://schemas.openxmlformats.org/officeDocument/2006/relationships/image" Target="../media/image62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90.png"/><Relationship Id="rId13" Type="http://schemas.openxmlformats.org/officeDocument/2006/relationships/image" Target="../media/image99.png"/><Relationship Id="rId12" Type="http://schemas.openxmlformats.org/officeDocument/2006/relationships/image" Target="../media/image98.png"/><Relationship Id="rId11" Type="http://schemas.openxmlformats.org/officeDocument/2006/relationships/image" Target="../media/image97.png"/><Relationship Id="rId10" Type="http://schemas.openxmlformats.org/officeDocument/2006/relationships/image" Target="../media/image92.png"/><Relationship Id="rId1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png"/><Relationship Id="rId8" Type="http://schemas.openxmlformats.org/officeDocument/2006/relationships/image" Target="../media/image86.png"/><Relationship Id="rId7" Type="http://schemas.openxmlformats.org/officeDocument/2006/relationships/image" Target="../media/image55.png"/><Relationship Id="rId6" Type="http://schemas.openxmlformats.org/officeDocument/2006/relationships/image" Target="../media/image100.png"/><Relationship Id="rId5" Type="http://schemas.openxmlformats.org/officeDocument/2006/relationships/image" Target="../media/image80.png"/><Relationship Id="rId4" Type="http://schemas.openxmlformats.org/officeDocument/2006/relationships/image" Target="../media/image84.png"/><Relationship Id="rId3" Type="http://schemas.openxmlformats.org/officeDocument/2006/relationships/image" Target="../media/image56.jpeg"/><Relationship Id="rId2" Type="http://schemas.openxmlformats.org/officeDocument/2006/relationships/image" Target="../media/image62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58.png"/><Relationship Id="rId13" Type="http://schemas.openxmlformats.org/officeDocument/2006/relationships/image" Target="../media/image103.png"/><Relationship Id="rId12" Type="http://schemas.openxmlformats.org/officeDocument/2006/relationships/image" Target="../media/image102.png"/><Relationship Id="rId11" Type="http://schemas.openxmlformats.org/officeDocument/2006/relationships/image" Target="../media/image101.png"/><Relationship Id="rId10" Type="http://schemas.openxmlformats.org/officeDocument/2006/relationships/image" Target="../media/image92.png"/><Relationship Id="rId1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png"/><Relationship Id="rId8" Type="http://schemas.openxmlformats.org/officeDocument/2006/relationships/image" Target="../media/image86.png"/><Relationship Id="rId7" Type="http://schemas.openxmlformats.org/officeDocument/2006/relationships/image" Target="../media/image55.png"/><Relationship Id="rId6" Type="http://schemas.openxmlformats.org/officeDocument/2006/relationships/image" Target="../media/image100.png"/><Relationship Id="rId5" Type="http://schemas.openxmlformats.org/officeDocument/2006/relationships/image" Target="../media/image80.png"/><Relationship Id="rId4" Type="http://schemas.openxmlformats.org/officeDocument/2006/relationships/image" Target="../media/image84.png"/><Relationship Id="rId3" Type="http://schemas.openxmlformats.org/officeDocument/2006/relationships/image" Target="../media/image56.jpeg"/><Relationship Id="rId2" Type="http://schemas.openxmlformats.org/officeDocument/2006/relationships/image" Target="../media/image62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04.png"/><Relationship Id="rId12" Type="http://schemas.openxmlformats.org/officeDocument/2006/relationships/image" Target="../media/image90.png"/><Relationship Id="rId11" Type="http://schemas.openxmlformats.org/officeDocument/2006/relationships/image" Target="../media/image89.png"/><Relationship Id="rId10" Type="http://schemas.openxmlformats.org/officeDocument/2006/relationships/image" Target="../media/image92.png"/><Relationship Id="rId1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87.png"/><Relationship Id="rId8" Type="http://schemas.openxmlformats.org/officeDocument/2006/relationships/image" Target="../media/image86.png"/><Relationship Id="rId7" Type="http://schemas.openxmlformats.org/officeDocument/2006/relationships/image" Target="../media/image55.png"/><Relationship Id="rId6" Type="http://schemas.openxmlformats.org/officeDocument/2006/relationships/image" Target="../media/image100.png"/><Relationship Id="rId5" Type="http://schemas.openxmlformats.org/officeDocument/2006/relationships/image" Target="../media/image80.png"/><Relationship Id="rId4" Type="http://schemas.openxmlformats.org/officeDocument/2006/relationships/image" Target="../media/image84.png"/><Relationship Id="rId3" Type="http://schemas.openxmlformats.org/officeDocument/2006/relationships/image" Target="../media/image56.jpeg"/><Relationship Id="rId2" Type="http://schemas.openxmlformats.org/officeDocument/2006/relationships/image" Target="../media/image62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05.png"/><Relationship Id="rId12" Type="http://schemas.openxmlformats.org/officeDocument/2006/relationships/image" Target="../media/image90.png"/><Relationship Id="rId11" Type="http://schemas.openxmlformats.org/officeDocument/2006/relationships/image" Target="../media/image89.png"/><Relationship Id="rId10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7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106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jpe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117.png"/><Relationship Id="rId20" Type="http://schemas.openxmlformats.org/officeDocument/2006/relationships/image" Target="../media/image116.png"/><Relationship Id="rId2" Type="http://schemas.openxmlformats.org/officeDocument/2006/relationships/image" Target="../media/image55.png"/><Relationship Id="rId19" Type="http://schemas.openxmlformats.org/officeDocument/2006/relationships/image" Target="../media/image115.png"/><Relationship Id="rId18" Type="http://schemas.openxmlformats.org/officeDocument/2006/relationships/image" Target="../media/image67.png"/><Relationship Id="rId17" Type="http://schemas.openxmlformats.org/officeDocument/2006/relationships/image" Target="../media/image114.png"/><Relationship Id="rId16" Type="http://schemas.openxmlformats.org/officeDocument/2006/relationships/image" Target="../media/image113.png"/><Relationship Id="rId15" Type="http://schemas.openxmlformats.org/officeDocument/2006/relationships/image" Target="../media/image112.png"/><Relationship Id="rId14" Type="http://schemas.openxmlformats.org/officeDocument/2006/relationships/image" Target="../media/image111.png"/><Relationship Id="rId13" Type="http://schemas.openxmlformats.org/officeDocument/2006/relationships/image" Target="../media/image110.png"/><Relationship Id="rId12" Type="http://schemas.openxmlformats.org/officeDocument/2006/relationships/image" Target="../media/image109.png"/><Relationship Id="rId11" Type="http://schemas.openxmlformats.org/officeDocument/2006/relationships/image" Target="../media/image108.png"/><Relationship Id="rId10" Type="http://schemas.openxmlformats.org/officeDocument/2006/relationships/image" Target="../media/image65.png"/><Relationship Id="rId1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png"/><Relationship Id="rId8" Type="http://schemas.openxmlformats.org/officeDocument/2006/relationships/image" Target="../media/image120.png"/><Relationship Id="rId7" Type="http://schemas.openxmlformats.org/officeDocument/2006/relationships/image" Target="../media/image62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19.png"/><Relationship Id="rId3" Type="http://schemas.openxmlformats.org/officeDocument/2006/relationships/image" Target="../media/image56.jpe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87.png"/><Relationship Id="rId20" Type="http://schemas.openxmlformats.org/officeDocument/2006/relationships/image" Target="../media/image130.png"/><Relationship Id="rId2" Type="http://schemas.openxmlformats.org/officeDocument/2006/relationships/image" Target="../media/image55.png"/><Relationship Id="rId19" Type="http://schemas.openxmlformats.org/officeDocument/2006/relationships/image" Target="../media/image129.png"/><Relationship Id="rId18" Type="http://schemas.openxmlformats.org/officeDocument/2006/relationships/image" Target="../media/image128.png"/><Relationship Id="rId17" Type="http://schemas.openxmlformats.org/officeDocument/2006/relationships/image" Target="../media/image127.png"/><Relationship Id="rId16" Type="http://schemas.openxmlformats.org/officeDocument/2006/relationships/image" Target="../media/image126.png"/><Relationship Id="rId15" Type="http://schemas.openxmlformats.org/officeDocument/2006/relationships/image" Target="../media/image117.png"/><Relationship Id="rId14" Type="http://schemas.openxmlformats.org/officeDocument/2006/relationships/image" Target="../media/image125.png"/><Relationship Id="rId13" Type="http://schemas.openxmlformats.org/officeDocument/2006/relationships/image" Target="../media/image124.png"/><Relationship Id="rId12" Type="http://schemas.openxmlformats.org/officeDocument/2006/relationships/image" Target="../media/image110.png"/><Relationship Id="rId11" Type="http://schemas.openxmlformats.org/officeDocument/2006/relationships/image" Target="../media/image123.png"/><Relationship Id="rId10" Type="http://schemas.openxmlformats.org/officeDocument/2006/relationships/image" Target="../media/image122.png"/><Relationship Id="rId1" Type="http://schemas.openxmlformats.org/officeDocument/2006/relationships/image" Target="../media/image118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1.png"/><Relationship Id="rId8" Type="http://schemas.openxmlformats.org/officeDocument/2006/relationships/image" Target="../media/image122.png"/><Relationship Id="rId7" Type="http://schemas.openxmlformats.org/officeDocument/2006/relationships/image" Target="../media/image62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19.png"/><Relationship Id="rId32" Type="http://schemas.openxmlformats.org/officeDocument/2006/relationships/slideLayout" Target="../slideLayouts/slideLayout2.xml"/><Relationship Id="rId31" Type="http://schemas.openxmlformats.org/officeDocument/2006/relationships/image" Target="../media/image110.png"/><Relationship Id="rId30" Type="http://schemas.openxmlformats.org/officeDocument/2006/relationships/image" Target="../media/image147.png"/><Relationship Id="rId3" Type="http://schemas.openxmlformats.org/officeDocument/2006/relationships/image" Target="../media/image56.jpeg"/><Relationship Id="rId29" Type="http://schemas.openxmlformats.org/officeDocument/2006/relationships/image" Target="../media/image146.png"/><Relationship Id="rId28" Type="http://schemas.openxmlformats.org/officeDocument/2006/relationships/image" Target="../media/image145.png"/><Relationship Id="rId27" Type="http://schemas.openxmlformats.org/officeDocument/2006/relationships/image" Target="../media/image144.png"/><Relationship Id="rId26" Type="http://schemas.openxmlformats.org/officeDocument/2006/relationships/image" Target="../media/image143.png"/><Relationship Id="rId25" Type="http://schemas.openxmlformats.org/officeDocument/2006/relationships/image" Target="../media/image142.png"/><Relationship Id="rId24" Type="http://schemas.openxmlformats.org/officeDocument/2006/relationships/image" Target="../media/image141.png"/><Relationship Id="rId23" Type="http://schemas.openxmlformats.org/officeDocument/2006/relationships/image" Target="../media/image140.png"/><Relationship Id="rId22" Type="http://schemas.openxmlformats.org/officeDocument/2006/relationships/image" Target="../media/image139.png"/><Relationship Id="rId21" Type="http://schemas.openxmlformats.org/officeDocument/2006/relationships/image" Target="../media/image138.png"/><Relationship Id="rId20" Type="http://schemas.openxmlformats.org/officeDocument/2006/relationships/image" Target="../media/image80.png"/><Relationship Id="rId2" Type="http://schemas.openxmlformats.org/officeDocument/2006/relationships/image" Target="../media/image55.png"/><Relationship Id="rId19" Type="http://schemas.openxmlformats.org/officeDocument/2006/relationships/image" Target="../media/image137.png"/><Relationship Id="rId18" Type="http://schemas.openxmlformats.org/officeDocument/2006/relationships/image" Target="../media/image67.png"/><Relationship Id="rId17" Type="http://schemas.openxmlformats.org/officeDocument/2006/relationships/image" Target="../media/image136.png"/><Relationship Id="rId16" Type="http://schemas.openxmlformats.org/officeDocument/2006/relationships/image" Target="../media/image87.png"/><Relationship Id="rId15" Type="http://schemas.openxmlformats.org/officeDocument/2006/relationships/image" Target="../media/image135.png"/><Relationship Id="rId14" Type="http://schemas.openxmlformats.org/officeDocument/2006/relationships/image" Target="../media/image127.png"/><Relationship Id="rId13" Type="http://schemas.openxmlformats.org/officeDocument/2006/relationships/image" Target="../media/image134.png"/><Relationship Id="rId12" Type="http://schemas.openxmlformats.org/officeDocument/2006/relationships/image" Target="../media/image133.png"/><Relationship Id="rId11" Type="http://schemas.openxmlformats.org/officeDocument/2006/relationships/image" Target="../media/image117.png"/><Relationship Id="rId10" Type="http://schemas.openxmlformats.org/officeDocument/2006/relationships/image" Target="../media/image132.png"/><Relationship Id="rId1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2.png"/><Relationship Id="rId8" Type="http://schemas.openxmlformats.org/officeDocument/2006/relationships/image" Target="../media/image148.png"/><Relationship Id="rId7" Type="http://schemas.openxmlformats.org/officeDocument/2006/relationships/image" Target="../media/image62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19.png"/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87.png"/><Relationship Id="rId16" Type="http://schemas.openxmlformats.org/officeDocument/2006/relationships/image" Target="../media/image130.png"/><Relationship Id="rId15" Type="http://schemas.openxmlformats.org/officeDocument/2006/relationships/image" Target="../media/image117.png"/><Relationship Id="rId14" Type="http://schemas.openxmlformats.org/officeDocument/2006/relationships/image" Target="../media/image151.png"/><Relationship Id="rId13" Type="http://schemas.openxmlformats.org/officeDocument/2006/relationships/image" Target="../media/image127.png"/><Relationship Id="rId12" Type="http://schemas.openxmlformats.org/officeDocument/2006/relationships/image" Target="../media/image110.png"/><Relationship Id="rId11" Type="http://schemas.openxmlformats.org/officeDocument/2006/relationships/image" Target="../media/image150.png"/><Relationship Id="rId10" Type="http://schemas.openxmlformats.org/officeDocument/2006/relationships/image" Target="../media/image149.png"/><Relationship Id="rId1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2.png"/><Relationship Id="rId8" Type="http://schemas.openxmlformats.org/officeDocument/2006/relationships/image" Target="../media/image122.png"/><Relationship Id="rId7" Type="http://schemas.openxmlformats.org/officeDocument/2006/relationships/image" Target="../media/image62.png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19.png"/><Relationship Id="rId3" Type="http://schemas.openxmlformats.org/officeDocument/2006/relationships/image" Target="../media/image56.jpe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160.png"/><Relationship Id="rId2" Type="http://schemas.openxmlformats.org/officeDocument/2006/relationships/image" Target="../media/image55.png"/><Relationship Id="rId19" Type="http://schemas.openxmlformats.org/officeDocument/2006/relationships/image" Target="../media/image159.png"/><Relationship Id="rId18" Type="http://schemas.openxmlformats.org/officeDocument/2006/relationships/image" Target="../media/image158.png"/><Relationship Id="rId17" Type="http://schemas.openxmlformats.org/officeDocument/2006/relationships/image" Target="../media/image117.png"/><Relationship Id="rId16" Type="http://schemas.openxmlformats.org/officeDocument/2006/relationships/image" Target="../media/image157.png"/><Relationship Id="rId15" Type="http://schemas.openxmlformats.org/officeDocument/2006/relationships/image" Target="../media/image156.png"/><Relationship Id="rId14" Type="http://schemas.openxmlformats.org/officeDocument/2006/relationships/image" Target="../media/image155.png"/><Relationship Id="rId13" Type="http://schemas.openxmlformats.org/officeDocument/2006/relationships/image" Target="../media/image133.png"/><Relationship Id="rId12" Type="http://schemas.openxmlformats.org/officeDocument/2006/relationships/image" Target="../media/image154.png"/><Relationship Id="rId11" Type="http://schemas.openxmlformats.org/officeDocument/2006/relationships/image" Target="../media/image153.png"/><Relationship Id="rId10" Type="http://schemas.openxmlformats.org/officeDocument/2006/relationships/image" Target="../media/image110.png"/><Relationship Id="rId1" Type="http://schemas.openxmlformats.org/officeDocument/2006/relationships/image" Target="../media/image11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image" Target="../media/image161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2.png"/><Relationship Id="rId8" Type="http://schemas.openxmlformats.org/officeDocument/2006/relationships/image" Target="../media/image171.png"/><Relationship Id="rId7" Type="http://schemas.openxmlformats.org/officeDocument/2006/relationships/image" Target="../media/image170.png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79.png"/><Relationship Id="rId15" Type="http://schemas.openxmlformats.org/officeDocument/2006/relationships/image" Target="../media/image178.png"/><Relationship Id="rId14" Type="http://schemas.openxmlformats.org/officeDocument/2006/relationships/image" Target="../media/image177.png"/><Relationship Id="rId13" Type="http://schemas.openxmlformats.org/officeDocument/2006/relationships/image" Target="../media/image176.png"/><Relationship Id="rId12" Type="http://schemas.openxmlformats.org/officeDocument/2006/relationships/image" Target="../media/image175.png"/><Relationship Id="rId11" Type="http://schemas.openxmlformats.org/officeDocument/2006/relationships/image" Target="../media/image174.png"/><Relationship Id="rId10" Type="http://schemas.openxmlformats.org/officeDocument/2006/relationships/image" Target="../media/image173.png"/><Relationship Id="rId1" Type="http://schemas.openxmlformats.org/officeDocument/2006/relationships/image" Target="../media/image164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png"/><Relationship Id="rId8" Type="http://schemas.openxmlformats.org/officeDocument/2006/relationships/image" Target="../media/image181.png"/><Relationship Id="rId7" Type="http://schemas.openxmlformats.org/officeDocument/2006/relationships/image" Target="../media/image170.png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80.png"/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86.png"/><Relationship Id="rId15" Type="http://schemas.openxmlformats.org/officeDocument/2006/relationships/image" Target="../media/image178.png"/><Relationship Id="rId14" Type="http://schemas.openxmlformats.org/officeDocument/2006/relationships/image" Target="../media/image177.png"/><Relationship Id="rId13" Type="http://schemas.openxmlformats.org/officeDocument/2006/relationships/image" Target="../media/image176.png"/><Relationship Id="rId12" Type="http://schemas.openxmlformats.org/officeDocument/2006/relationships/image" Target="../media/image185.png"/><Relationship Id="rId11" Type="http://schemas.openxmlformats.org/officeDocument/2006/relationships/image" Target="../media/image184.png"/><Relationship Id="rId10" Type="http://schemas.openxmlformats.org/officeDocument/2006/relationships/image" Target="../media/image183.png"/><Relationship Id="rId1" Type="http://schemas.openxmlformats.org/officeDocument/2006/relationships/image" Target="../media/image164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5.png"/><Relationship Id="rId8" Type="http://schemas.openxmlformats.org/officeDocument/2006/relationships/image" Target="../media/image194.png"/><Relationship Id="rId7" Type="http://schemas.openxmlformats.org/officeDocument/2006/relationships/image" Target="../media/image193.png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02.png"/><Relationship Id="rId15" Type="http://schemas.openxmlformats.org/officeDocument/2006/relationships/image" Target="../media/image201.png"/><Relationship Id="rId14" Type="http://schemas.openxmlformats.org/officeDocument/2006/relationships/image" Target="../media/image200.png"/><Relationship Id="rId13" Type="http://schemas.openxmlformats.org/officeDocument/2006/relationships/image" Target="../media/image199.png"/><Relationship Id="rId12" Type="http://schemas.openxmlformats.org/officeDocument/2006/relationships/image" Target="../media/image198.png"/><Relationship Id="rId11" Type="http://schemas.openxmlformats.org/officeDocument/2006/relationships/image" Target="../media/image197.png"/><Relationship Id="rId10" Type="http://schemas.openxmlformats.org/officeDocument/2006/relationships/image" Target="../media/image196.png"/><Relationship Id="rId1" Type="http://schemas.openxmlformats.org/officeDocument/2006/relationships/image" Target="../media/image18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6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0.png"/><Relationship Id="rId8" Type="http://schemas.openxmlformats.org/officeDocument/2006/relationships/image" Target="../media/image209.png"/><Relationship Id="rId7" Type="http://schemas.openxmlformats.org/officeDocument/2006/relationships/image" Target="../media/image170.png"/><Relationship Id="rId6" Type="http://schemas.openxmlformats.org/officeDocument/2006/relationships/image" Target="../media/image208.png"/><Relationship Id="rId5" Type="http://schemas.openxmlformats.org/officeDocument/2006/relationships/image" Target="../media/image168.png"/><Relationship Id="rId4" Type="http://schemas.openxmlformats.org/officeDocument/2006/relationships/image" Target="../media/image207.png"/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14.png"/><Relationship Id="rId15" Type="http://schemas.openxmlformats.org/officeDocument/2006/relationships/image" Target="../media/image178.png"/><Relationship Id="rId14" Type="http://schemas.openxmlformats.org/officeDocument/2006/relationships/image" Target="../media/image177.png"/><Relationship Id="rId13" Type="http://schemas.openxmlformats.org/officeDocument/2006/relationships/image" Target="../media/image176.png"/><Relationship Id="rId12" Type="http://schemas.openxmlformats.org/officeDocument/2006/relationships/image" Target="../media/image213.png"/><Relationship Id="rId11" Type="http://schemas.openxmlformats.org/officeDocument/2006/relationships/image" Target="../media/image212.png"/><Relationship Id="rId10" Type="http://schemas.openxmlformats.org/officeDocument/2006/relationships/image" Target="../media/image211.png"/><Relationship Id="rId1" Type="http://schemas.openxmlformats.org/officeDocument/2006/relationships/image" Target="../media/image1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6"/>
          <p:cNvSpPr txBox="1">
            <a:spLocks noChangeArrowheads="1"/>
          </p:cNvSpPr>
          <p:nvPr/>
        </p:nvSpPr>
        <p:spPr bwMode="auto">
          <a:xfrm>
            <a:off x="1619885" y="2637155"/>
            <a:ext cx="5800725" cy="7683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</a:bodyPr>
          <a:lstStyle/>
          <a:p>
            <a:pPr algn="l">
              <a:lnSpc>
                <a:spcPct val="100000"/>
              </a:lnSpc>
              <a:spcBef>
                <a:spcPts val="95"/>
              </a:spcBef>
            </a:pPr>
            <a:r>
              <a:rPr sz="4400" spc="-2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sym typeface="+mn-ea"/>
              </a:rPr>
              <a:t>CMMI</a:t>
            </a:r>
            <a:r>
              <a:rPr sz="4400" spc="-45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sym typeface="+mn-ea"/>
              </a:rPr>
              <a:t> </a:t>
            </a:r>
            <a:r>
              <a:rPr sz="4400" spc="5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sym typeface="+mn-ea"/>
              </a:rPr>
              <a:t>OSSP</a:t>
            </a:r>
            <a:r>
              <a:rPr sz="4400" spc="-5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体系培训</a:t>
            </a:r>
            <a:endParaRPr lang="zh-CN" altLang="en-US" sz="4400" spc="-5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91211" y="1531690"/>
            <a:ext cx="0" cy="13285"/>
          </a:xfrm>
          <a:custGeom>
            <a:avLst/>
            <a:gdLst/>
            <a:ahLst/>
            <a:cxnLst/>
            <a:rect l="l" t="t" r="r" b="b"/>
            <a:pathLst>
              <a:path h="29209">
                <a:moveTo>
                  <a:pt x="0" y="0"/>
                </a:moveTo>
                <a:lnTo>
                  <a:pt x="0" y="28793"/>
                </a:lnTo>
              </a:path>
            </a:pathLst>
          </a:custGeom>
          <a:ln w="28793">
            <a:solidFill>
              <a:srgbClr val="595958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768" y="797112"/>
            <a:ext cx="1509655" cy="50228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5" dirty="0"/>
              <a:t>Process</a:t>
            </a:r>
            <a:r>
              <a:rPr sz="1615" spc="-60" dirty="0"/>
              <a:t> </a:t>
            </a:r>
            <a:r>
              <a:rPr sz="1615" spc="-15" dirty="0"/>
              <a:t>Overview</a:t>
            </a:r>
            <a:endParaRPr sz="1615"/>
          </a:p>
        </p:txBody>
      </p:sp>
      <p:sp>
        <p:nvSpPr>
          <p:cNvPr id="4" name="object 4"/>
          <p:cNvSpPr txBox="1"/>
          <p:nvPr/>
        </p:nvSpPr>
        <p:spPr>
          <a:xfrm>
            <a:off x="8539935" y="5552418"/>
            <a:ext cx="115527" cy="480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885" spc="5" dirty="0">
                <a:latin typeface="Calibri" panose="020F0502020204030204"/>
                <a:cs typeface="Calibri" panose="020F0502020204030204"/>
              </a:rPr>
              <a:t>11</a:t>
            </a:r>
            <a:endParaRPr sz="88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2019" y="1901706"/>
            <a:ext cx="1056066" cy="22287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" name="object 6"/>
          <p:cNvSpPr txBox="1"/>
          <p:nvPr/>
        </p:nvSpPr>
        <p:spPr>
          <a:xfrm>
            <a:off x="605734" y="1933860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立项申请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2019" y="2238870"/>
            <a:ext cx="1056066" cy="222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" name="object 8"/>
          <p:cNvSpPr txBox="1"/>
          <p:nvPr/>
        </p:nvSpPr>
        <p:spPr>
          <a:xfrm>
            <a:off x="434295" y="2271381"/>
            <a:ext cx="81186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项目可行性分析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1449" y="2914341"/>
            <a:ext cx="1056066" cy="2240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" name="object 10"/>
          <p:cNvSpPr txBox="1"/>
          <p:nvPr/>
        </p:nvSpPr>
        <p:spPr>
          <a:xfrm>
            <a:off x="510983" y="2947582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下达立项通知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86222" y="1640948"/>
            <a:ext cx="1012598" cy="0"/>
          </a:xfrm>
          <a:custGeom>
            <a:avLst/>
            <a:gdLst/>
            <a:ahLst/>
            <a:cxnLst/>
            <a:rect l="l" t="t" r="r" b="b"/>
            <a:pathLst>
              <a:path w="2226310">
                <a:moveTo>
                  <a:pt x="0" y="0"/>
                </a:moveTo>
                <a:lnTo>
                  <a:pt x="2225950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2" name="object 12"/>
          <p:cNvSpPr/>
          <p:nvPr/>
        </p:nvSpPr>
        <p:spPr>
          <a:xfrm>
            <a:off x="2518054" y="1640948"/>
            <a:ext cx="1012598" cy="0"/>
          </a:xfrm>
          <a:custGeom>
            <a:avLst/>
            <a:gdLst/>
            <a:ahLst/>
            <a:cxnLst/>
            <a:rect l="l" t="t" r="r" b="b"/>
            <a:pathLst>
              <a:path w="2226309">
                <a:moveTo>
                  <a:pt x="0" y="0"/>
                </a:moveTo>
                <a:lnTo>
                  <a:pt x="2225950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3" name="object 13"/>
          <p:cNvSpPr/>
          <p:nvPr/>
        </p:nvSpPr>
        <p:spPr>
          <a:xfrm>
            <a:off x="3549886" y="1640948"/>
            <a:ext cx="1012598" cy="0"/>
          </a:xfrm>
          <a:custGeom>
            <a:avLst/>
            <a:gdLst/>
            <a:ahLst/>
            <a:cxnLst/>
            <a:rect l="l" t="t" r="r" b="b"/>
            <a:pathLst>
              <a:path w="2226309">
                <a:moveTo>
                  <a:pt x="0" y="0"/>
                </a:moveTo>
                <a:lnTo>
                  <a:pt x="2225950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4" name="object 14"/>
          <p:cNvSpPr/>
          <p:nvPr/>
        </p:nvSpPr>
        <p:spPr>
          <a:xfrm>
            <a:off x="4581717" y="1640948"/>
            <a:ext cx="1012598" cy="0"/>
          </a:xfrm>
          <a:custGeom>
            <a:avLst/>
            <a:gdLst/>
            <a:ahLst/>
            <a:cxnLst/>
            <a:rect l="l" t="t" r="r" b="b"/>
            <a:pathLst>
              <a:path w="2226309">
                <a:moveTo>
                  <a:pt x="0" y="0"/>
                </a:moveTo>
                <a:lnTo>
                  <a:pt x="2225950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5" name="object 15"/>
          <p:cNvSpPr/>
          <p:nvPr/>
        </p:nvSpPr>
        <p:spPr>
          <a:xfrm>
            <a:off x="5613550" y="1640948"/>
            <a:ext cx="1012598" cy="0"/>
          </a:xfrm>
          <a:custGeom>
            <a:avLst/>
            <a:gdLst/>
            <a:ahLst/>
            <a:cxnLst/>
            <a:rect l="l" t="t" r="r" b="b"/>
            <a:pathLst>
              <a:path w="2226309">
                <a:moveTo>
                  <a:pt x="0" y="0"/>
                </a:moveTo>
                <a:lnTo>
                  <a:pt x="2225950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6" name="object 16"/>
          <p:cNvSpPr/>
          <p:nvPr/>
        </p:nvSpPr>
        <p:spPr>
          <a:xfrm>
            <a:off x="6645382" y="1640948"/>
            <a:ext cx="1012598" cy="0"/>
          </a:xfrm>
          <a:custGeom>
            <a:avLst/>
            <a:gdLst/>
            <a:ahLst/>
            <a:cxnLst/>
            <a:rect l="l" t="t" r="r" b="b"/>
            <a:pathLst>
              <a:path w="2226309">
                <a:moveTo>
                  <a:pt x="0" y="0"/>
                </a:moveTo>
                <a:lnTo>
                  <a:pt x="2225950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7" name="object 17"/>
          <p:cNvSpPr/>
          <p:nvPr/>
        </p:nvSpPr>
        <p:spPr>
          <a:xfrm>
            <a:off x="7677215" y="1640948"/>
            <a:ext cx="1012598" cy="0"/>
          </a:xfrm>
          <a:custGeom>
            <a:avLst/>
            <a:gdLst/>
            <a:ahLst/>
            <a:cxnLst/>
            <a:rect l="l" t="t" r="r" b="b"/>
            <a:pathLst>
              <a:path w="2226309">
                <a:moveTo>
                  <a:pt x="0" y="0"/>
                </a:moveTo>
                <a:lnTo>
                  <a:pt x="2225950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8" name="object 18"/>
          <p:cNvSpPr/>
          <p:nvPr/>
        </p:nvSpPr>
        <p:spPr>
          <a:xfrm>
            <a:off x="454390" y="1640948"/>
            <a:ext cx="1012598" cy="0"/>
          </a:xfrm>
          <a:custGeom>
            <a:avLst/>
            <a:gdLst/>
            <a:ahLst/>
            <a:cxnLst/>
            <a:rect l="l" t="t" r="r" b="b"/>
            <a:pathLst>
              <a:path w="2226310">
                <a:moveTo>
                  <a:pt x="0" y="0"/>
                </a:moveTo>
                <a:lnTo>
                  <a:pt x="2225950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51249" y="1342128"/>
          <a:ext cx="8241665" cy="321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24255"/>
                <a:gridCol w="1032510"/>
                <a:gridCol w="1032510"/>
                <a:gridCol w="1032510"/>
                <a:gridCol w="1032510"/>
                <a:gridCol w="1032510"/>
                <a:gridCol w="1032510"/>
                <a:gridCol w="1022350"/>
              </a:tblGrid>
              <a:tr h="321310">
                <a:tc>
                  <a:txBody>
                    <a:bodyPr/>
                    <a:lstStyle/>
                    <a:p>
                      <a:pPr marL="61277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885" b="1" spc="25" dirty="0">
                          <a:solidFill>
                            <a:srgbClr val="3E3E3E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项目立项</a:t>
                      </a:r>
                      <a:endParaRPr sz="885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50832" marB="0"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3055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885" b="1" spc="25" dirty="0">
                          <a:solidFill>
                            <a:srgbClr val="3E3E3E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项目规划</a:t>
                      </a:r>
                      <a:endParaRPr sz="885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50832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3055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885" b="1" spc="25" dirty="0">
                          <a:solidFill>
                            <a:srgbClr val="3E3E3E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需求开发</a:t>
                      </a:r>
                      <a:endParaRPr sz="885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50832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3055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885" b="1" spc="25" dirty="0">
                          <a:solidFill>
                            <a:srgbClr val="3E3E3E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系统设计</a:t>
                      </a:r>
                      <a:endParaRPr sz="885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50832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0482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885" b="1" spc="25" dirty="0">
                          <a:solidFill>
                            <a:srgbClr val="3E3E3E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实现与测试</a:t>
                      </a:r>
                      <a:endParaRPr sz="885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50832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3055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885" b="1" spc="25" dirty="0">
                          <a:solidFill>
                            <a:srgbClr val="3E3E3E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系统测试</a:t>
                      </a:r>
                      <a:endParaRPr sz="885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50832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3055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885" b="1" spc="25" dirty="0">
                          <a:solidFill>
                            <a:srgbClr val="3E3E3E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用户验收</a:t>
                      </a:r>
                      <a:endParaRPr sz="885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50832" marB="0">
                    <a:lnL w="53975">
                      <a:solidFill>
                        <a:srgbClr val="FFFFFF"/>
                      </a:solidFill>
                      <a:prstDash val="solid"/>
                    </a:lnL>
                    <a:lnR w="53975">
                      <a:solidFill>
                        <a:srgbClr val="FFFFFF"/>
                      </a:solidFill>
                      <a:prstDash val="solid"/>
                    </a:ln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30555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885" b="1" spc="25" dirty="0">
                          <a:solidFill>
                            <a:srgbClr val="3E3E3E"/>
                          </a:solidFill>
                          <a:latin typeface="微软雅黑" panose="020B0503020204020204" pitchFamily="34" charset="-122"/>
                          <a:cs typeface="微软雅黑" panose="020B0503020204020204" pitchFamily="34" charset="-122"/>
                        </a:rPr>
                        <a:t>项目结项</a:t>
                      </a:r>
                      <a:endParaRPr sz="885">
                        <a:latin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50832" marB="0">
                    <a:lnL w="53975">
                      <a:solidFill>
                        <a:srgbClr val="FFFFFF"/>
                      </a:solidFill>
                      <a:prstDash val="solid"/>
                    </a:lnL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0" name="object 20"/>
          <p:cNvSpPr/>
          <p:nvPr/>
        </p:nvSpPr>
        <p:spPr>
          <a:xfrm>
            <a:off x="1392087" y="1900563"/>
            <a:ext cx="1056066" cy="2240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1" name="object 21"/>
          <p:cNvSpPr txBox="1"/>
          <p:nvPr/>
        </p:nvSpPr>
        <p:spPr>
          <a:xfrm>
            <a:off x="1685804" y="1933825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项目估算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92087" y="2238870"/>
            <a:ext cx="1056066" cy="2228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3" name="object 23"/>
          <p:cNvSpPr txBox="1"/>
          <p:nvPr/>
        </p:nvSpPr>
        <p:spPr>
          <a:xfrm>
            <a:off x="1685804" y="2271347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过程裁减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92087" y="2914341"/>
            <a:ext cx="1056066" cy="2240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5" name="object 25"/>
          <p:cNvSpPr txBox="1"/>
          <p:nvPr/>
        </p:nvSpPr>
        <p:spPr>
          <a:xfrm>
            <a:off x="1685804" y="2947582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项目计划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62327" y="4121845"/>
            <a:ext cx="8062217" cy="2571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7" name="object 27"/>
          <p:cNvSpPr/>
          <p:nvPr/>
        </p:nvSpPr>
        <p:spPr>
          <a:xfrm>
            <a:off x="682491" y="4236151"/>
            <a:ext cx="7818611" cy="0"/>
          </a:xfrm>
          <a:custGeom>
            <a:avLst/>
            <a:gdLst/>
            <a:ahLst/>
            <a:cxnLst/>
            <a:rect l="l" t="t" r="r" b="b"/>
            <a:pathLst>
              <a:path w="17190085">
                <a:moveTo>
                  <a:pt x="0" y="0"/>
                </a:moveTo>
                <a:lnTo>
                  <a:pt x="8699432" y="0"/>
                </a:lnTo>
                <a:lnTo>
                  <a:pt x="17189470" y="0"/>
                </a:lnTo>
              </a:path>
            </a:pathLst>
          </a:custGeom>
          <a:ln w="83761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8" name="object 28"/>
          <p:cNvSpPr/>
          <p:nvPr/>
        </p:nvSpPr>
        <p:spPr>
          <a:xfrm>
            <a:off x="8481769" y="4198049"/>
            <a:ext cx="114372" cy="76248"/>
          </a:xfrm>
          <a:custGeom>
            <a:avLst/>
            <a:gdLst/>
            <a:ahLst/>
            <a:cxnLst/>
            <a:rect l="l" t="t" r="r" b="b"/>
            <a:pathLst>
              <a:path w="251459" h="167640">
                <a:moveTo>
                  <a:pt x="10" y="0"/>
                </a:moveTo>
                <a:lnTo>
                  <a:pt x="0" y="167523"/>
                </a:lnTo>
                <a:lnTo>
                  <a:pt x="251296" y="83772"/>
                </a:lnTo>
                <a:lnTo>
                  <a:pt x="1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9" name="object 29"/>
          <p:cNvSpPr/>
          <p:nvPr/>
        </p:nvSpPr>
        <p:spPr>
          <a:xfrm>
            <a:off x="2475583" y="1901706"/>
            <a:ext cx="1056066" cy="2228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0" name="object 30"/>
          <p:cNvSpPr txBox="1"/>
          <p:nvPr/>
        </p:nvSpPr>
        <p:spPr>
          <a:xfrm>
            <a:off x="2769338" y="1933860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需求获取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75583" y="2238870"/>
            <a:ext cx="1056066" cy="2228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2" name="object 32"/>
          <p:cNvSpPr txBox="1"/>
          <p:nvPr/>
        </p:nvSpPr>
        <p:spPr>
          <a:xfrm>
            <a:off x="2769338" y="2271381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需求分析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475583" y="2576034"/>
            <a:ext cx="1056066" cy="2240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4" name="object 34"/>
          <p:cNvSpPr txBox="1"/>
          <p:nvPr/>
        </p:nvSpPr>
        <p:spPr>
          <a:xfrm>
            <a:off x="2769338" y="2608869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需求评审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380658" y="2576034"/>
            <a:ext cx="1077781" cy="22401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6" name="object 36"/>
          <p:cNvSpPr txBox="1"/>
          <p:nvPr/>
        </p:nvSpPr>
        <p:spPr>
          <a:xfrm>
            <a:off x="1465791" y="2608869"/>
            <a:ext cx="908624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创建并维护Q</a:t>
            </a:r>
            <a:r>
              <a:rPr sz="885" spc="1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PPO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402373" y="3241218"/>
            <a:ext cx="1056066" cy="2228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8" name="object 38"/>
          <p:cNvSpPr txBox="1"/>
          <p:nvPr/>
        </p:nvSpPr>
        <p:spPr>
          <a:xfrm>
            <a:off x="1696519" y="3273793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计划评审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475583" y="2914341"/>
            <a:ext cx="1056066" cy="22401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0" name="object 40"/>
          <p:cNvSpPr txBox="1"/>
          <p:nvPr/>
        </p:nvSpPr>
        <p:spPr>
          <a:xfrm>
            <a:off x="2655045" y="2947582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制订测试计划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14305" y="2577177"/>
            <a:ext cx="1057209" cy="22401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2" name="object 42"/>
          <p:cNvSpPr txBox="1"/>
          <p:nvPr/>
        </p:nvSpPr>
        <p:spPr>
          <a:xfrm>
            <a:off x="608692" y="2610332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立项评审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545364" y="1905135"/>
            <a:ext cx="1056066" cy="2228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4" name="object 44"/>
          <p:cNvSpPr txBox="1"/>
          <p:nvPr/>
        </p:nvSpPr>
        <p:spPr>
          <a:xfrm>
            <a:off x="3724628" y="1937669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组件模型设计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545364" y="2228584"/>
            <a:ext cx="1056066" cy="2228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6" name="object 46"/>
          <p:cNvSpPr txBox="1"/>
          <p:nvPr/>
        </p:nvSpPr>
        <p:spPr>
          <a:xfrm>
            <a:off x="3724628" y="2260989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运行模型设计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545364" y="2576034"/>
            <a:ext cx="1056066" cy="22401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8" name="object 48"/>
          <p:cNvSpPr txBox="1"/>
          <p:nvPr/>
        </p:nvSpPr>
        <p:spPr>
          <a:xfrm>
            <a:off x="3838921" y="2608869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机制设计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545364" y="2914341"/>
            <a:ext cx="1056066" cy="22401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0" name="object 50"/>
          <p:cNvSpPr txBox="1"/>
          <p:nvPr/>
        </p:nvSpPr>
        <p:spPr>
          <a:xfrm>
            <a:off x="3757773" y="2947582"/>
            <a:ext cx="631646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类</a:t>
            </a:r>
            <a:r>
              <a:rPr sz="885" spc="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模块设计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545364" y="3241218"/>
            <a:ext cx="1056066" cy="2228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2" name="object 52"/>
          <p:cNvSpPr txBox="1"/>
          <p:nvPr/>
        </p:nvSpPr>
        <p:spPr>
          <a:xfrm>
            <a:off x="3781774" y="3273793"/>
            <a:ext cx="583125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数据库设计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545364" y="3577239"/>
            <a:ext cx="1056066" cy="22401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4" name="object 54"/>
          <p:cNvSpPr txBox="1"/>
          <p:nvPr/>
        </p:nvSpPr>
        <p:spPr>
          <a:xfrm>
            <a:off x="3893794" y="3610124"/>
            <a:ext cx="359002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1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U</a:t>
            </a:r>
            <a:r>
              <a:rPr sz="885" spc="2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I设计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551079" y="3922404"/>
            <a:ext cx="1057209" cy="22401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6" name="object 56"/>
          <p:cNvSpPr txBox="1"/>
          <p:nvPr/>
        </p:nvSpPr>
        <p:spPr>
          <a:xfrm>
            <a:off x="3845599" y="3955658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设计评审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616288" y="1900563"/>
            <a:ext cx="1057209" cy="22401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8" name="object 58"/>
          <p:cNvSpPr txBox="1"/>
          <p:nvPr/>
        </p:nvSpPr>
        <p:spPr>
          <a:xfrm>
            <a:off x="4739337" y="1933825"/>
            <a:ext cx="81186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实现与测试计划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616288" y="2238870"/>
            <a:ext cx="1057209" cy="22287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0" name="object 60"/>
          <p:cNvSpPr txBox="1"/>
          <p:nvPr/>
        </p:nvSpPr>
        <p:spPr>
          <a:xfrm>
            <a:off x="4910777" y="2271381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编写代码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614002" y="2576034"/>
            <a:ext cx="1057209" cy="22401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2" name="object 62"/>
          <p:cNvSpPr txBox="1"/>
          <p:nvPr/>
        </p:nvSpPr>
        <p:spPr>
          <a:xfrm>
            <a:off x="4770210" y="2608869"/>
            <a:ext cx="74601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代码评审</a:t>
            </a:r>
            <a:r>
              <a:rPr sz="885" spc="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走查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4614002" y="2914341"/>
            <a:ext cx="1057209" cy="22401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4" name="object 64"/>
          <p:cNvSpPr txBox="1"/>
          <p:nvPr/>
        </p:nvSpPr>
        <p:spPr>
          <a:xfrm>
            <a:off x="4908504" y="2947582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单元测试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616288" y="3241218"/>
            <a:ext cx="1057209" cy="22287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6" name="object 66"/>
          <p:cNvSpPr txBox="1"/>
          <p:nvPr/>
        </p:nvSpPr>
        <p:spPr>
          <a:xfrm>
            <a:off x="4910777" y="3273793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系统集成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616288" y="3577239"/>
            <a:ext cx="1057209" cy="22401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8" name="object 68"/>
          <p:cNvSpPr txBox="1"/>
          <p:nvPr/>
        </p:nvSpPr>
        <p:spPr>
          <a:xfrm>
            <a:off x="4910777" y="3610124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集成测试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616288" y="3922404"/>
            <a:ext cx="1057209" cy="22401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0" name="object 70"/>
          <p:cNvSpPr txBox="1"/>
          <p:nvPr/>
        </p:nvSpPr>
        <p:spPr>
          <a:xfrm>
            <a:off x="4910777" y="3955658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缺陷管理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686069" y="1900563"/>
            <a:ext cx="1056066" cy="22401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2" name="object 72"/>
          <p:cNvSpPr txBox="1"/>
          <p:nvPr/>
        </p:nvSpPr>
        <p:spPr>
          <a:xfrm>
            <a:off x="5866067" y="1933825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系统测试计划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686069" y="2238870"/>
            <a:ext cx="1056066" cy="2228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4" name="object 74"/>
          <p:cNvSpPr txBox="1"/>
          <p:nvPr/>
        </p:nvSpPr>
        <p:spPr>
          <a:xfrm>
            <a:off x="5866067" y="2271381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编写测试用例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666640" y="2576034"/>
            <a:ext cx="1094925" cy="22401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6" name="object 76"/>
          <p:cNvSpPr txBox="1"/>
          <p:nvPr/>
        </p:nvSpPr>
        <p:spPr>
          <a:xfrm>
            <a:off x="5751774" y="2608869"/>
            <a:ext cx="9259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搭建系统测试环境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686069" y="2914341"/>
            <a:ext cx="1056066" cy="22401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8" name="object 78"/>
          <p:cNvSpPr txBox="1"/>
          <p:nvPr/>
        </p:nvSpPr>
        <p:spPr>
          <a:xfrm>
            <a:off x="5866067" y="2947582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执行系统测试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686069" y="3241218"/>
            <a:ext cx="1056066" cy="22287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0" name="object 80"/>
          <p:cNvSpPr txBox="1"/>
          <p:nvPr/>
        </p:nvSpPr>
        <p:spPr>
          <a:xfrm>
            <a:off x="5980360" y="3273793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缺陷管理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686069" y="3577239"/>
            <a:ext cx="1056066" cy="22401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2" name="object 82"/>
          <p:cNvSpPr txBox="1"/>
          <p:nvPr/>
        </p:nvSpPr>
        <p:spPr>
          <a:xfrm>
            <a:off x="5866067" y="3610124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测试分析总结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5686069" y="3922404"/>
            <a:ext cx="1056066" cy="22401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4" name="object 84"/>
          <p:cNvSpPr txBox="1"/>
          <p:nvPr/>
        </p:nvSpPr>
        <p:spPr>
          <a:xfrm>
            <a:off x="5980360" y="3955658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产品发布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755851" y="1900563"/>
            <a:ext cx="1056066" cy="22401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6" name="object 86"/>
          <p:cNvSpPr txBox="1"/>
          <p:nvPr/>
        </p:nvSpPr>
        <p:spPr>
          <a:xfrm>
            <a:off x="6935650" y="1933825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制订验收计划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755851" y="2238870"/>
            <a:ext cx="1056066" cy="22287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8" name="object 88"/>
          <p:cNvSpPr txBox="1"/>
          <p:nvPr/>
        </p:nvSpPr>
        <p:spPr>
          <a:xfrm>
            <a:off x="6935650" y="2271381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产品安装打包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755851" y="2576034"/>
            <a:ext cx="1056066" cy="22401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0" name="object 90"/>
          <p:cNvSpPr txBox="1"/>
          <p:nvPr/>
        </p:nvSpPr>
        <p:spPr>
          <a:xfrm>
            <a:off x="6935650" y="2608869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现场安装调试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6755851" y="3241218"/>
            <a:ext cx="1056066" cy="22287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2" name="object 92"/>
          <p:cNvSpPr txBox="1"/>
          <p:nvPr/>
        </p:nvSpPr>
        <p:spPr>
          <a:xfrm>
            <a:off x="7107090" y="3273793"/>
            <a:ext cx="35466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试运行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755851" y="2914341"/>
            <a:ext cx="1056066" cy="22401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4" name="object 94"/>
          <p:cNvSpPr txBox="1"/>
          <p:nvPr/>
        </p:nvSpPr>
        <p:spPr>
          <a:xfrm>
            <a:off x="7049943" y="2947582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用户培训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755851" y="3577239"/>
            <a:ext cx="1056066" cy="22401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6" name="object 96"/>
          <p:cNvSpPr txBox="1"/>
          <p:nvPr/>
        </p:nvSpPr>
        <p:spPr>
          <a:xfrm>
            <a:off x="7049943" y="3610124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正式交付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7825632" y="1905135"/>
            <a:ext cx="1056066" cy="22287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8" name="object 98"/>
          <p:cNvSpPr txBox="1"/>
          <p:nvPr/>
        </p:nvSpPr>
        <p:spPr>
          <a:xfrm>
            <a:off x="8005233" y="1937669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提交结项申请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825632" y="2228584"/>
            <a:ext cx="1056066" cy="22287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0" name="object 100"/>
          <p:cNvSpPr txBox="1"/>
          <p:nvPr/>
        </p:nvSpPr>
        <p:spPr>
          <a:xfrm>
            <a:off x="8119526" y="2260954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结项评审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7825632" y="2576034"/>
            <a:ext cx="1056066" cy="22401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2" name="object 102"/>
          <p:cNvSpPr txBox="1"/>
          <p:nvPr/>
        </p:nvSpPr>
        <p:spPr>
          <a:xfrm>
            <a:off x="8119526" y="2608869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项目移交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03300" y="4542175"/>
            <a:ext cx="8083747" cy="287020"/>
          </a:xfrm>
          <a:prstGeom prst="rect">
            <a:avLst/>
          </a:prstGeom>
          <a:solidFill>
            <a:srgbClr val="558ED5"/>
          </a:solidFill>
        </p:spPr>
        <p:txBody>
          <a:bodyPr vert="horz" wrap="square" lIns="0" tIns="14152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245"/>
              </a:spcBef>
              <a:tabLst>
                <a:tab pos="2281555" algn="l"/>
                <a:tab pos="3733800" algn="l"/>
                <a:tab pos="5186045" algn="l"/>
                <a:tab pos="7466330" algn="l"/>
                <a:tab pos="9293225" algn="l"/>
                <a:tab pos="11398250" algn="l"/>
                <a:tab pos="12999720" algn="l"/>
              </a:tabLst>
            </a:pPr>
            <a:r>
              <a:rPr sz="885" b="1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项目跟踪与监控	</a:t>
            </a:r>
            <a:r>
              <a:rPr sz="885" b="1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收集周报	召开例会	日常跟踪及管理	识别偏差	采取纠正措施	计划变更	里程碑总结及评审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603300" y="4772438"/>
            <a:ext cx="8083747" cy="287020"/>
          </a:xfrm>
          <a:prstGeom prst="rect">
            <a:avLst/>
          </a:prstGeom>
          <a:solidFill>
            <a:srgbClr val="558ED5"/>
          </a:solidFill>
        </p:spPr>
        <p:txBody>
          <a:bodyPr vert="horz" wrap="square" lIns="0" tIns="14152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245"/>
              </a:spcBef>
              <a:tabLst>
                <a:tab pos="2273935" algn="l"/>
                <a:tab pos="3725545" algn="l"/>
                <a:tab pos="5252720" algn="l"/>
                <a:tab pos="7506970" algn="l"/>
                <a:tab pos="9332595" algn="l"/>
                <a:tab pos="11456035" algn="l"/>
                <a:tab pos="14008735" algn="l"/>
              </a:tabLst>
            </a:pPr>
            <a:r>
              <a:rPr sz="885" b="1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风险管理	</a:t>
            </a:r>
            <a:r>
              <a:rPr sz="885" b="1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风险识别	风险分析	制订风险计划	风险控制	风险跟踪	更新风险计划	新的风险提交风险库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603300" y="5013043"/>
            <a:ext cx="8083747" cy="287020"/>
          </a:xfrm>
          <a:prstGeom prst="rect">
            <a:avLst/>
          </a:prstGeom>
          <a:solidFill>
            <a:srgbClr val="558ED5"/>
          </a:solidFill>
        </p:spPr>
        <p:txBody>
          <a:bodyPr vert="horz" wrap="square" lIns="0" tIns="14152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245"/>
              </a:spcBef>
              <a:tabLst>
                <a:tab pos="2273935" algn="l"/>
                <a:tab pos="3800475" algn="l"/>
                <a:tab pos="6471285" algn="l"/>
                <a:tab pos="11434445" algn="l"/>
                <a:tab pos="14201140" algn="l"/>
              </a:tabLst>
            </a:pPr>
            <a:r>
              <a:rPr sz="885" b="1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质量管理	</a:t>
            </a:r>
            <a:r>
              <a:rPr sz="885" b="1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质量计划	过程</a:t>
            </a:r>
            <a:r>
              <a:rPr sz="885" b="1" spc="1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sz="885" b="1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产品审计	不符合项确认、审核、跟踪、验证	</a:t>
            </a:r>
            <a:r>
              <a:rPr sz="885" b="1" spc="1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QA</a:t>
            </a:r>
            <a:r>
              <a:rPr sz="885" b="1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里程碑总结	</a:t>
            </a:r>
            <a:r>
              <a:rPr sz="885" b="1" spc="1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QA</a:t>
            </a:r>
            <a:r>
              <a:rPr sz="885" b="1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结项总结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591732" y="5253420"/>
            <a:ext cx="8083747" cy="287020"/>
          </a:xfrm>
          <a:prstGeom prst="rect">
            <a:avLst/>
          </a:prstGeom>
          <a:solidFill>
            <a:srgbClr val="558ED5"/>
          </a:solidFill>
        </p:spPr>
        <p:txBody>
          <a:bodyPr vert="horz" wrap="square" lIns="0" tIns="14152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245"/>
              </a:spcBef>
              <a:tabLst>
                <a:tab pos="2252345" algn="l"/>
                <a:tab pos="3779520" algn="l"/>
                <a:tab pos="5455285" algn="l"/>
                <a:tab pos="7486650" algn="l"/>
                <a:tab pos="10465435" algn="l"/>
                <a:tab pos="12291060" algn="l"/>
                <a:tab pos="14116685" algn="l"/>
              </a:tabLst>
            </a:pPr>
            <a:r>
              <a:rPr sz="885" b="1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配置管理工作	</a:t>
            </a:r>
            <a:r>
              <a:rPr sz="885" b="1" spc="2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CM</a:t>
            </a:r>
            <a:r>
              <a:rPr sz="885" b="1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移交	制订计划	维护跟踪计划	创建并维护配置库	创建基线	基线审计	变更控制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91732" y="5483906"/>
            <a:ext cx="8083747" cy="287020"/>
          </a:xfrm>
          <a:prstGeom prst="rect">
            <a:avLst/>
          </a:prstGeom>
          <a:solidFill>
            <a:srgbClr val="558ED5"/>
          </a:solidFill>
        </p:spPr>
        <p:txBody>
          <a:bodyPr vert="horz" wrap="square" lIns="0" tIns="14152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245"/>
              </a:spcBef>
              <a:tabLst>
                <a:tab pos="2273935" algn="l"/>
                <a:tab pos="3827145" algn="l"/>
                <a:tab pos="5504180" algn="l"/>
                <a:tab pos="7534275" algn="l"/>
                <a:tab pos="9136380" algn="l"/>
              </a:tabLst>
            </a:pPr>
            <a:r>
              <a:rPr sz="885" b="1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度量分析	</a:t>
            </a:r>
            <a:r>
              <a:rPr sz="885" b="1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建度量目标	订度量点	制订度量计划	收集数据	存储和通报度量数据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606276" y="4311695"/>
            <a:ext cx="8083747" cy="287020"/>
          </a:xfrm>
          <a:prstGeom prst="rect">
            <a:avLst/>
          </a:prstGeom>
          <a:solidFill>
            <a:srgbClr val="558ED5"/>
          </a:solidFill>
        </p:spPr>
        <p:txBody>
          <a:bodyPr vert="horz" wrap="square" lIns="0" tIns="14152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245"/>
              </a:spcBef>
              <a:tabLst>
                <a:tab pos="2273935" algn="l"/>
                <a:tab pos="3725545" algn="l"/>
                <a:tab pos="5252720" algn="l"/>
                <a:tab pos="7423150" algn="l"/>
                <a:tab pos="9399270" algn="l"/>
                <a:tab pos="11449685" algn="l"/>
              </a:tabLst>
            </a:pPr>
            <a:r>
              <a:rPr sz="885" b="1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同行评审	</a:t>
            </a:r>
            <a:r>
              <a:rPr sz="885" b="1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评审申请	评审通知	预评审	执行评审	问题纠正	问题验证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591732" y="5716011"/>
            <a:ext cx="8083747" cy="287020"/>
          </a:xfrm>
          <a:prstGeom prst="rect">
            <a:avLst/>
          </a:prstGeom>
          <a:solidFill>
            <a:srgbClr val="558ED5"/>
          </a:solidFill>
        </p:spPr>
        <p:txBody>
          <a:bodyPr vert="horz" wrap="square" lIns="0" tIns="14152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245"/>
              </a:spcBef>
              <a:tabLst>
                <a:tab pos="2205990" algn="l"/>
                <a:tab pos="5483860" algn="l"/>
                <a:tab pos="7588250" algn="l"/>
                <a:tab pos="10141585" algn="l"/>
                <a:tab pos="12395835" algn="l"/>
                <a:tab pos="14424660" algn="l"/>
              </a:tabLst>
            </a:pPr>
            <a:r>
              <a:rPr sz="885" b="1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决策分析与解决	</a:t>
            </a:r>
            <a:r>
              <a:rPr sz="885" b="1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确定待决策的问题	建立评估准则	确定候选方案	确定评估方法	评估候选方案	做出决策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68" y="1182732"/>
            <a:ext cx="2057544" cy="2533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项目立项阶段工作流程</a:t>
            </a:r>
            <a:endParaRPr sz="161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81006" y="2591403"/>
            <a:ext cx="2671284" cy="1121194"/>
          </a:xfrm>
          <a:custGeom>
            <a:avLst/>
            <a:gdLst/>
            <a:ahLst/>
            <a:cxnLst/>
            <a:rect l="l" t="t" r="r" b="b"/>
            <a:pathLst>
              <a:path w="5873115" h="2465070">
                <a:moveTo>
                  <a:pt x="5873046" y="505712"/>
                </a:moveTo>
                <a:lnTo>
                  <a:pt x="0" y="505712"/>
                </a:lnTo>
                <a:lnTo>
                  <a:pt x="0" y="2464556"/>
                </a:lnTo>
                <a:lnTo>
                  <a:pt x="5873046" y="2464556"/>
                </a:lnTo>
                <a:lnTo>
                  <a:pt x="5873046" y="505712"/>
                </a:lnTo>
                <a:close/>
              </a:path>
              <a:path w="5873115" h="2465070">
                <a:moveTo>
                  <a:pt x="1561404" y="0"/>
                </a:moveTo>
                <a:lnTo>
                  <a:pt x="978841" y="505712"/>
                </a:lnTo>
                <a:lnTo>
                  <a:pt x="2447102" y="505712"/>
                </a:lnTo>
                <a:lnTo>
                  <a:pt x="156140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" name="object 4"/>
          <p:cNvSpPr/>
          <p:nvPr/>
        </p:nvSpPr>
        <p:spPr>
          <a:xfrm>
            <a:off x="5681006" y="2591403"/>
            <a:ext cx="2671284" cy="1121194"/>
          </a:xfrm>
          <a:custGeom>
            <a:avLst/>
            <a:gdLst/>
            <a:ahLst/>
            <a:cxnLst/>
            <a:rect l="l" t="t" r="r" b="b"/>
            <a:pathLst>
              <a:path w="5873115" h="2465070">
                <a:moveTo>
                  <a:pt x="0" y="505712"/>
                </a:moveTo>
                <a:lnTo>
                  <a:pt x="978840" y="505712"/>
                </a:lnTo>
                <a:lnTo>
                  <a:pt x="1561404" y="0"/>
                </a:lnTo>
                <a:lnTo>
                  <a:pt x="2447102" y="505712"/>
                </a:lnTo>
                <a:lnTo>
                  <a:pt x="5873045" y="505712"/>
                </a:lnTo>
                <a:lnTo>
                  <a:pt x="5873045" y="832184"/>
                </a:lnTo>
                <a:lnTo>
                  <a:pt x="5873045" y="1321898"/>
                </a:lnTo>
                <a:lnTo>
                  <a:pt x="5873045" y="2464556"/>
                </a:lnTo>
                <a:lnTo>
                  <a:pt x="2447102" y="2464556"/>
                </a:lnTo>
                <a:lnTo>
                  <a:pt x="978840" y="2464556"/>
                </a:lnTo>
                <a:lnTo>
                  <a:pt x="0" y="2464556"/>
                </a:lnTo>
                <a:lnTo>
                  <a:pt x="0" y="1321898"/>
                </a:lnTo>
                <a:lnTo>
                  <a:pt x="0" y="832184"/>
                </a:lnTo>
                <a:lnTo>
                  <a:pt x="0" y="505712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" name="object 5"/>
          <p:cNvSpPr txBox="1"/>
          <p:nvPr/>
        </p:nvSpPr>
        <p:spPr>
          <a:xfrm>
            <a:off x="5709517" y="2804211"/>
            <a:ext cx="2542760" cy="83566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885" spc="15" dirty="0">
                <a:latin typeface="Verdana" panose="020B0604030504040204"/>
                <a:cs typeface="Verdana" panose="020B0604030504040204"/>
              </a:rPr>
              <a:t>Tip1</a:t>
            </a:r>
            <a:r>
              <a:rPr sz="885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包含项目信息，预计资源</a:t>
            </a:r>
            <a:r>
              <a:rPr sz="885" spc="20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sz="885" spc="20" dirty="0">
                <a:latin typeface="Verdana" panose="020B0604030504040204"/>
                <a:cs typeface="Verdana" panose="020B0604030504040204"/>
              </a:rPr>
              <a:t>QPPO</a:t>
            </a:r>
            <a:r>
              <a:rPr sz="885" spc="20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客户满 意 度 ， 及 可 交 付 的 缺 陷 个 数 ）  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Tip2</a:t>
            </a:r>
            <a:r>
              <a:rPr sz="885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交付的缺陷个数由项目的维护预算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/2000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元 测算得到。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43229" y="1900965"/>
            <a:ext cx="866167" cy="866"/>
          </a:xfrm>
          <a:custGeom>
            <a:avLst/>
            <a:gdLst/>
            <a:ahLst/>
            <a:cxnLst/>
            <a:rect l="l" t="t" r="r" b="b"/>
            <a:pathLst>
              <a:path w="1904364" h="1905">
                <a:moveTo>
                  <a:pt x="0" y="0"/>
                </a:moveTo>
                <a:lnTo>
                  <a:pt x="1904283" y="1308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" name="object 7"/>
          <p:cNvSpPr txBox="1"/>
          <p:nvPr/>
        </p:nvSpPr>
        <p:spPr>
          <a:xfrm>
            <a:off x="1343231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项目规划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18054" y="1900965"/>
            <a:ext cx="1012598" cy="0"/>
          </a:xfrm>
          <a:custGeom>
            <a:avLst/>
            <a:gdLst/>
            <a:ahLst/>
            <a:cxnLst/>
            <a:rect l="l" t="t" r="r" b="b"/>
            <a:pathLst>
              <a:path w="2226309">
                <a:moveTo>
                  <a:pt x="0" y="0"/>
                </a:moveTo>
                <a:lnTo>
                  <a:pt x="2225950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" name="object 9"/>
          <p:cNvSpPr txBox="1"/>
          <p:nvPr/>
        </p:nvSpPr>
        <p:spPr>
          <a:xfrm>
            <a:off x="2518052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项目跟踪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49886" y="1900965"/>
            <a:ext cx="1012598" cy="0"/>
          </a:xfrm>
          <a:custGeom>
            <a:avLst/>
            <a:gdLst/>
            <a:ahLst/>
            <a:cxnLst/>
            <a:rect l="l" t="t" r="r" b="b"/>
            <a:pathLst>
              <a:path w="2226309">
                <a:moveTo>
                  <a:pt x="0" y="0"/>
                </a:moveTo>
                <a:lnTo>
                  <a:pt x="2225950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" name="object 11"/>
          <p:cNvSpPr txBox="1"/>
          <p:nvPr/>
        </p:nvSpPr>
        <p:spPr>
          <a:xfrm>
            <a:off x="3549884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风险管理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81717" y="1900965"/>
            <a:ext cx="1012598" cy="0"/>
          </a:xfrm>
          <a:custGeom>
            <a:avLst/>
            <a:gdLst/>
            <a:ahLst/>
            <a:cxnLst/>
            <a:rect l="l" t="t" r="r" b="b"/>
            <a:pathLst>
              <a:path w="2226309">
                <a:moveTo>
                  <a:pt x="0" y="0"/>
                </a:moveTo>
                <a:lnTo>
                  <a:pt x="2225950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3" name="object 13"/>
          <p:cNvSpPr txBox="1"/>
          <p:nvPr/>
        </p:nvSpPr>
        <p:spPr>
          <a:xfrm>
            <a:off x="4581720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质量保证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13550" y="1900965"/>
            <a:ext cx="1012598" cy="0"/>
          </a:xfrm>
          <a:custGeom>
            <a:avLst/>
            <a:gdLst/>
            <a:ahLst/>
            <a:cxnLst/>
            <a:rect l="l" t="t" r="r" b="b"/>
            <a:pathLst>
              <a:path w="2226309">
                <a:moveTo>
                  <a:pt x="0" y="0"/>
                </a:moveTo>
                <a:lnTo>
                  <a:pt x="2225950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5" name="object 15"/>
          <p:cNvSpPr txBox="1"/>
          <p:nvPr/>
        </p:nvSpPr>
        <p:spPr>
          <a:xfrm>
            <a:off x="5613551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配置管理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45382" y="1900965"/>
            <a:ext cx="1012598" cy="0"/>
          </a:xfrm>
          <a:custGeom>
            <a:avLst/>
            <a:gdLst/>
            <a:ahLst/>
            <a:cxnLst/>
            <a:rect l="l" t="t" r="r" b="b"/>
            <a:pathLst>
              <a:path w="2226309">
                <a:moveTo>
                  <a:pt x="0" y="0"/>
                </a:moveTo>
                <a:lnTo>
                  <a:pt x="2225950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7" name="object 17"/>
          <p:cNvSpPr txBox="1"/>
          <p:nvPr/>
        </p:nvSpPr>
        <p:spPr>
          <a:xfrm>
            <a:off x="6645383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度量分析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77215" y="1900965"/>
            <a:ext cx="810136" cy="0"/>
          </a:xfrm>
          <a:custGeom>
            <a:avLst/>
            <a:gdLst/>
            <a:ahLst/>
            <a:cxnLst/>
            <a:rect l="l" t="t" r="r" b="b"/>
            <a:pathLst>
              <a:path w="1781175">
                <a:moveTo>
                  <a:pt x="0" y="0"/>
                </a:moveTo>
                <a:lnTo>
                  <a:pt x="1780766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9" name="object 19"/>
          <p:cNvSpPr txBox="1"/>
          <p:nvPr/>
        </p:nvSpPr>
        <p:spPr>
          <a:xfrm>
            <a:off x="7677213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项目结项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4390" y="1900965"/>
            <a:ext cx="754394" cy="866"/>
          </a:xfrm>
          <a:custGeom>
            <a:avLst/>
            <a:gdLst/>
            <a:ahLst/>
            <a:cxnLst/>
            <a:rect l="l" t="t" r="r" b="b"/>
            <a:pathLst>
              <a:path w="1658620" h="1905">
                <a:moveTo>
                  <a:pt x="0" y="0"/>
                </a:moveTo>
                <a:lnTo>
                  <a:pt x="1658432" y="1308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1" name="object 21"/>
          <p:cNvSpPr txBox="1"/>
          <p:nvPr/>
        </p:nvSpPr>
        <p:spPr>
          <a:xfrm>
            <a:off x="454390" y="1673839"/>
            <a:ext cx="742553" cy="294005"/>
          </a:xfrm>
          <a:prstGeom prst="rect">
            <a:avLst/>
          </a:prstGeom>
          <a:solidFill>
            <a:srgbClr val="FDEADA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项目立项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9191" y="2138292"/>
            <a:ext cx="1056066" cy="31316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3" name="object 23"/>
          <p:cNvSpPr txBox="1"/>
          <p:nvPr/>
        </p:nvSpPr>
        <p:spPr>
          <a:xfrm>
            <a:off x="1063264" y="2202440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立项申请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37642" y="2148481"/>
            <a:ext cx="230077" cy="267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5" name="object 25"/>
          <p:cNvSpPr txBox="1"/>
          <p:nvPr/>
        </p:nvSpPr>
        <p:spPr>
          <a:xfrm>
            <a:off x="1542910" y="2443541"/>
            <a:ext cx="81186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立项申请审批表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1459" y="2146373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7" name="object 27"/>
          <p:cNvSpPr txBox="1"/>
          <p:nvPr/>
        </p:nvSpPr>
        <p:spPr>
          <a:xfrm>
            <a:off x="477801" y="2453521"/>
            <a:ext cx="170403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775" spc="3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67564" y="2216583"/>
            <a:ext cx="529176" cy="167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9" name="object 29"/>
          <p:cNvSpPr/>
          <p:nvPr/>
        </p:nvSpPr>
        <p:spPr>
          <a:xfrm>
            <a:off x="2209358" y="2286437"/>
            <a:ext cx="391061" cy="0"/>
          </a:xfrm>
          <a:custGeom>
            <a:avLst/>
            <a:gdLst/>
            <a:ahLst/>
            <a:cxnLst/>
            <a:rect l="l" t="t" r="r" b="b"/>
            <a:pathLst>
              <a:path w="859789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0" name="object 30"/>
          <p:cNvSpPr/>
          <p:nvPr/>
        </p:nvSpPr>
        <p:spPr>
          <a:xfrm>
            <a:off x="2557329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4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1" name="object 31"/>
          <p:cNvSpPr/>
          <p:nvPr/>
        </p:nvSpPr>
        <p:spPr>
          <a:xfrm>
            <a:off x="2187929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2" name="object 32"/>
          <p:cNvSpPr txBox="1"/>
          <p:nvPr/>
        </p:nvSpPr>
        <p:spPr>
          <a:xfrm>
            <a:off x="454414" y="5454090"/>
            <a:ext cx="8234510" cy="20002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6354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100"/>
              </a:spcBef>
            </a:pP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RP＝PM+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高级经理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财务部人员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人力部人员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96759" y="2138292"/>
            <a:ext cx="1056066" cy="3131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4" name="object 34"/>
          <p:cNvSpPr txBox="1"/>
          <p:nvPr/>
        </p:nvSpPr>
        <p:spPr>
          <a:xfrm>
            <a:off x="3290961" y="2202440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立项评审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065339" y="2148481"/>
            <a:ext cx="230068" cy="267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6" name="object 36"/>
          <p:cNvSpPr/>
          <p:nvPr/>
        </p:nvSpPr>
        <p:spPr>
          <a:xfrm>
            <a:off x="2669156" y="2146373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7" name="object 37"/>
          <p:cNvSpPr txBox="1"/>
          <p:nvPr/>
        </p:nvSpPr>
        <p:spPr>
          <a:xfrm>
            <a:off x="2564334" y="2453521"/>
            <a:ext cx="452868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O+</a:t>
            </a: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RP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95132" y="2216583"/>
            <a:ext cx="529176" cy="167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9" name="object 39"/>
          <p:cNvSpPr/>
          <p:nvPr/>
        </p:nvSpPr>
        <p:spPr>
          <a:xfrm>
            <a:off x="4437055" y="2286437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0" name="object 40"/>
          <p:cNvSpPr/>
          <p:nvPr/>
        </p:nvSpPr>
        <p:spPr>
          <a:xfrm>
            <a:off x="4785027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1" name="object 41"/>
          <p:cNvSpPr/>
          <p:nvPr/>
        </p:nvSpPr>
        <p:spPr>
          <a:xfrm>
            <a:off x="4415626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2" name="object 42"/>
          <p:cNvSpPr/>
          <p:nvPr/>
        </p:nvSpPr>
        <p:spPr>
          <a:xfrm>
            <a:off x="5220898" y="2138292"/>
            <a:ext cx="1056066" cy="3131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3" name="object 43"/>
          <p:cNvSpPr txBox="1"/>
          <p:nvPr/>
        </p:nvSpPr>
        <p:spPr>
          <a:xfrm>
            <a:off x="5400395" y="2202440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下达立项通知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89066" y="2148481"/>
            <a:ext cx="230056" cy="267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5" name="object 45"/>
          <p:cNvSpPr txBox="1"/>
          <p:nvPr/>
        </p:nvSpPr>
        <p:spPr>
          <a:xfrm>
            <a:off x="6108675" y="2443541"/>
            <a:ext cx="583125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立项通知书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92883" y="2146373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7" name="object 47"/>
          <p:cNvSpPr txBox="1"/>
          <p:nvPr/>
        </p:nvSpPr>
        <p:spPr>
          <a:xfrm>
            <a:off x="3542165" y="2443541"/>
            <a:ext cx="1598033" cy="394970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971165" algn="l"/>
              </a:tabLst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立项申请审批表（会签）	</a:t>
            </a:r>
            <a:r>
              <a:rPr sz="1160" spc="30" baseline="200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PMO</a:t>
            </a:r>
            <a:endParaRPr sz="1160" baseline="20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81889" y="2456393"/>
            <a:ext cx="1745620" cy="1121194"/>
          </a:xfrm>
          <a:custGeom>
            <a:avLst/>
            <a:gdLst/>
            <a:ahLst/>
            <a:cxnLst/>
            <a:rect l="l" t="t" r="r" b="b"/>
            <a:pathLst>
              <a:path w="3837940" h="2465070">
                <a:moveTo>
                  <a:pt x="3837507" y="505712"/>
                </a:moveTo>
                <a:lnTo>
                  <a:pt x="0" y="505712"/>
                </a:lnTo>
                <a:lnTo>
                  <a:pt x="0" y="2464556"/>
                </a:lnTo>
                <a:lnTo>
                  <a:pt x="3837507" y="2464556"/>
                </a:lnTo>
                <a:lnTo>
                  <a:pt x="3837507" y="505712"/>
                </a:lnTo>
                <a:close/>
              </a:path>
              <a:path w="3837940" h="2465070">
                <a:moveTo>
                  <a:pt x="1020240" y="0"/>
                </a:moveTo>
                <a:lnTo>
                  <a:pt x="639584" y="505712"/>
                </a:lnTo>
                <a:lnTo>
                  <a:pt x="1598961" y="505712"/>
                </a:lnTo>
                <a:lnTo>
                  <a:pt x="102024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9" name="object 49"/>
          <p:cNvSpPr/>
          <p:nvPr/>
        </p:nvSpPr>
        <p:spPr>
          <a:xfrm>
            <a:off x="2681889" y="2456393"/>
            <a:ext cx="1745620" cy="1121194"/>
          </a:xfrm>
          <a:custGeom>
            <a:avLst/>
            <a:gdLst/>
            <a:ahLst/>
            <a:cxnLst/>
            <a:rect l="l" t="t" r="r" b="b"/>
            <a:pathLst>
              <a:path w="3837940" h="2465070">
                <a:moveTo>
                  <a:pt x="0" y="505712"/>
                </a:moveTo>
                <a:lnTo>
                  <a:pt x="639584" y="505712"/>
                </a:lnTo>
                <a:lnTo>
                  <a:pt x="1020240" y="0"/>
                </a:lnTo>
                <a:lnTo>
                  <a:pt x="1598961" y="505712"/>
                </a:lnTo>
                <a:lnTo>
                  <a:pt x="3837507" y="505712"/>
                </a:lnTo>
                <a:lnTo>
                  <a:pt x="3837507" y="832184"/>
                </a:lnTo>
                <a:lnTo>
                  <a:pt x="3837507" y="1321898"/>
                </a:lnTo>
                <a:lnTo>
                  <a:pt x="3837507" y="2464556"/>
                </a:lnTo>
                <a:lnTo>
                  <a:pt x="1598961" y="2464556"/>
                </a:lnTo>
                <a:lnTo>
                  <a:pt x="639584" y="2464556"/>
                </a:lnTo>
                <a:lnTo>
                  <a:pt x="0" y="2464556"/>
                </a:lnTo>
                <a:lnTo>
                  <a:pt x="0" y="1321898"/>
                </a:lnTo>
                <a:lnTo>
                  <a:pt x="0" y="832184"/>
                </a:lnTo>
                <a:lnTo>
                  <a:pt x="0" y="505712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0" name="object 50"/>
          <p:cNvSpPr txBox="1"/>
          <p:nvPr/>
        </p:nvSpPr>
        <p:spPr>
          <a:xfrm>
            <a:off x="2710400" y="2737778"/>
            <a:ext cx="1354560" cy="143510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15" dirty="0">
                <a:latin typeface="Verdana" panose="020B0604030504040204"/>
                <a:cs typeface="Verdana" panose="020B0604030504040204"/>
              </a:rPr>
              <a:t>Tip</a:t>
            </a:r>
            <a:r>
              <a:rPr sz="885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PMO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发起立项评审。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56756" y="2456393"/>
            <a:ext cx="1706919" cy="1121194"/>
          </a:xfrm>
          <a:custGeom>
            <a:avLst/>
            <a:gdLst/>
            <a:ahLst/>
            <a:cxnLst/>
            <a:rect l="l" t="t" r="r" b="b"/>
            <a:pathLst>
              <a:path w="3752850" h="2465070">
                <a:moveTo>
                  <a:pt x="3752792" y="505712"/>
                </a:moveTo>
                <a:lnTo>
                  <a:pt x="0" y="505712"/>
                </a:lnTo>
                <a:lnTo>
                  <a:pt x="0" y="2464556"/>
                </a:lnTo>
                <a:lnTo>
                  <a:pt x="3752792" y="2464556"/>
                </a:lnTo>
                <a:lnTo>
                  <a:pt x="3752792" y="505712"/>
                </a:lnTo>
                <a:close/>
              </a:path>
              <a:path w="3752850" h="2465070">
                <a:moveTo>
                  <a:pt x="1023234" y="0"/>
                </a:moveTo>
                <a:lnTo>
                  <a:pt x="625470" y="505712"/>
                </a:lnTo>
                <a:lnTo>
                  <a:pt x="1563666" y="505712"/>
                </a:lnTo>
                <a:lnTo>
                  <a:pt x="102323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2" name="object 52"/>
          <p:cNvSpPr/>
          <p:nvPr/>
        </p:nvSpPr>
        <p:spPr>
          <a:xfrm>
            <a:off x="656756" y="2456393"/>
            <a:ext cx="1706919" cy="1121194"/>
          </a:xfrm>
          <a:custGeom>
            <a:avLst/>
            <a:gdLst/>
            <a:ahLst/>
            <a:cxnLst/>
            <a:rect l="l" t="t" r="r" b="b"/>
            <a:pathLst>
              <a:path w="3752850" h="2465070">
                <a:moveTo>
                  <a:pt x="0" y="505712"/>
                </a:moveTo>
                <a:lnTo>
                  <a:pt x="625470" y="505712"/>
                </a:lnTo>
                <a:lnTo>
                  <a:pt x="1023234" y="0"/>
                </a:lnTo>
                <a:lnTo>
                  <a:pt x="1563666" y="505712"/>
                </a:lnTo>
                <a:lnTo>
                  <a:pt x="3752792" y="505712"/>
                </a:lnTo>
                <a:lnTo>
                  <a:pt x="3752792" y="832184"/>
                </a:lnTo>
                <a:lnTo>
                  <a:pt x="3752792" y="1321898"/>
                </a:lnTo>
                <a:lnTo>
                  <a:pt x="3752792" y="2464556"/>
                </a:lnTo>
                <a:lnTo>
                  <a:pt x="1563666" y="2464556"/>
                </a:lnTo>
                <a:lnTo>
                  <a:pt x="625470" y="2464556"/>
                </a:lnTo>
                <a:lnTo>
                  <a:pt x="0" y="2464556"/>
                </a:lnTo>
                <a:lnTo>
                  <a:pt x="0" y="1321898"/>
                </a:lnTo>
                <a:lnTo>
                  <a:pt x="0" y="832184"/>
                </a:lnTo>
                <a:lnTo>
                  <a:pt x="0" y="505712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3" name="object 53"/>
          <p:cNvSpPr txBox="1"/>
          <p:nvPr/>
        </p:nvSpPr>
        <p:spPr>
          <a:xfrm>
            <a:off x="685268" y="2669202"/>
            <a:ext cx="1611897" cy="92138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885" spc="15" dirty="0">
                <a:latin typeface="Verdana" panose="020B0604030504040204"/>
                <a:cs typeface="Verdana" panose="020B0604030504040204"/>
              </a:rPr>
              <a:t>Tip</a:t>
            </a:r>
            <a:r>
              <a:rPr sz="885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输入文档－项目技术方案 书与合同或者是可行性分析报告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（非合同类项目需要）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xfrm>
            <a:off x="6553200" y="6412548"/>
            <a:ext cx="2133600" cy="252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75"/>
              </a:lnSpc>
            </a:pPr>
            <a:fld id="{81D60167-4931-47E6-BA6A-407CBD079E47}" type="slidenum">
              <a:rPr sz="545" spc="10" dirty="0"/>
            </a:fld>
            <a:endParaRPr sz="545" spc="10" dirty="0"/>
          </a:p>
        </p:txBody>
      </p:sp>
    </p:spTree>
  </p:cSld>
  <p:clrMapOvr>
    <a:masterClrMapping/>
  </p:clrMapOvr>
  <p:transition>
    <p:cover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68" y="1182732"/>
            <a:ext cx="2057544" cy="2533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项目规划阶段工作流程</a:t>
            </a:r>
            <a:endParaRPr sz="161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43229" y="1900965"/>
            <a:ext cx="866167" cy="866"/>
          </a:xfrm>
          <a:custGeom>
            <a:avLst/>
            <a:gdLst/>
            <a:ahLst/>
            <a:cxnLst/>
            <a:rect l="l" t="t" r="r" b="b"/>
            <a:pathLst>
              <a:path w="1904364" h="1905">
                <a:moveTo>
                  <a:pt x="0" y="0"/>
                </a:moveTo>
                <a:lnTo>
                  <a:pt x="1904283" y="1308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" name="object 4"/>
          <p:cNvSpPr txBox="1"/>
          <p:nvPr/>
        </p:nvSpPr>
        <p:spPr>
          <a:xfrm>
            <a:off x="1343231" y="1673839"/>
            <a:ext cx="742553" cy="294005"/>
          </a:xfrm>
          <a:prstGeom prst="rect">
            <a:avLst/>
          </a:prstGeom>
          <a:solidFill>
            <a:srgbClr val="FDEADA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项目规划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8054" y="1900965"/>
            <a:ext cx="1012598" cy="0"/>
          </a:xfrm>
          <a:custGeom>
            <a:avLst/>
            <a:gdLst/>
            <a:ahLst/>
            <a:cxnLst/>
            <a:rect l="l" t="t" r="r" b="b"/>
            <a:pathLst>
              <a:path w="2226309">
                <a:moveTo>
                  <a:pt x="0" y="0"/>
                </a:moveTo>
                <a:lnTo>
                  <a:pt x="2225950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" name="object 6"/>
          <p:cNvSpPr txBox="1"/>
          <p:nvPr/>
        </p:nvSpPr>
        <p:spPr>
          <a:xfrm>
            <a:off x="2518052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项目跟踪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49886" y="1900965"/>
            <a:ext cx="1012598" cy="0"/>
          </a:xfrm>
          <a:custGeom>
            <a:avLst/>
            <a:gdLst/>
            <a:ahLst/>
            <a:cxnLst/>
            <a:rect l="l" t="t" r="r" b="b"/>
            <a:pathLst>
              <a:path w="2226309">
                <a:moveTo>
                  <a:pt x="0" y="0"/>
                </a:moveTo>
                <a:lnTo>
                  <a:pt x="2225950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" name="object 8"/>
          <p:cNvSpPr txBox="1"/>
          <p:nvPr/>
        </p:nvSpPr>
        <p:spPr>
          <a:xfrm>
            <a:off x="3549884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风险管理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81717" y="1900965"/>
            <a:ext cx="1012598" cy="0"/>
          </a:xfrm>
          <a:custGeom>
            <a:avLst/>
            <a:gdLst/>
            <a:ahLst/>
            <a:cxnLst/>
            <a:rect l="l" t="t" r="r" b="b"/>
            <a:pathLst>
              <a:path w="2226309">
                <a:moveTo>
                  <a:pt x="0" y="0"/>
                </a:moveTo>
                <a:lnTo>
                  <a:pt x="2225950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" name="object 10"/>
          <p:cNvSpPr txBox="1"/>
          <p:nvPr/>
        </p:nvSpPr>
        <p:spPr>
          <a:xfrm>
            <a:off x="4581720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质量保证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3550" y="1900965"/>
            <a:ext cx="1012598" cy="0"/>
          </a:xfrm>
          <a:custGeom>
            <a:avLst/>
            <a:gdLst/>
            <a:ahLst/>
            <a:cxnLst/>
            <a:rect l="l" t="t" r="r" b="b"/>
            <a:pathLst>
              <a:path w="2226309">
                <a:moveTo>
                  <a:pt x="0" y="0"/>
                </a:moveTo>
                <a:lnTo>
                  <a:pt x="2225950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2" name="object 12"/>
          <p:cNvSpPr txBox="1"/>
          <p:nvPr/>
        </p:nvSpPr>
        <p:spPr>
          <a:xfrm>
            <a:off x="5613551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配置管理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45382" y="1900965"/>
            <a:ext cx="1012598" cy="0"/>
          </a:xfrm>
          <a:custGeom>
            <a:avLst/>
            <a:gdLst/>
            <a:ahLst/>
            <a:cxnLst/>
            <a:rect l="l" t="t" r="r" b="b"/>
            <a:pathLst>
              <a:path w="2226309">
                <a:moveTo>
                  <a:pt x="0" y="0"/>
                </a:moveTo>
                <a:lnTo>
                  <a:pt x="2225950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4" name="object 14"/>
          <p:cNvSpPr txBox="1"/>
          <p:nvPr/>
        </p:nvSpPr>
        <p:spPr>
          <a:xfrm>
            <a:off x="6645383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度量分析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77215" y="1900965"/>
            <a:ext cx="810136" cy="0"/>
          </a:xfrm>
          <a:custGeom>
            <a:avLst/>
            <a:gdLst/>
            <a:ahLst/>
            <a:cxnLst/>
            <a:rect l="l" t="t" r="r" b="b"/>
            <a:pathLst>
              <a:path w="1781175">
                <a:moveTo>
                  <a:pt x="0" y="0"/>
                </a:moveTo>
                <a:lnTo>
                  <a:pt x="1780766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6" name="object 16"/>
          <p:cNvSpPr txBox="1"/>
          <p:nvPr/>
        </p:nvSpPr>
        <p:spPr>
          <a:xfrm>
            <a:off x="7677213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项目结项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4390" y="1900965"/>
            <a:ext cx="754394" cy="866"/>
          </a:xfrm>
          <a:custGeom>
            <a:avLst/>
            <a:gdLst/>
            <a:ahLst/>
            <a:cxnLst/>
            <a:rect l="l" t="t" r="r" b="b"/>
            <a:pathLst>
              <a:path w="1658620" h="1905">
                <a:moveTo>
                  <a:pt x="0" y="0"/>
                </a:moveTo>
                <a:lnTo>
                  <a:pt x="1658432" y="1308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8" name="object 18"/>
          <p:cNvSpPr txBox="1"/>
          <p:nvPr/>
        </p:nvSpPr>
        <p:spPr>
          <a:xfrm>
            <a:off x="454390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项目立项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4414" y="5454090"/>
            <a:ext cx="8234510" cy="20002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6354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100"/>
              </a:spcBef>
            </a:pP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RP＝PM+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高级经理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财务部人员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人力部人员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69191" y="2138292"/>
            <a:ext cx="1056066" cy="31316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1" name="object 21"/>
          <p:cNvSpPr txBox="1"/>
          <p:nvPr/>
        </p:nvSpPr>
        <p:spPr>
          <a:xfrm>
            <a:off x="1062121" y="2202440"/>
            <a:ext cx="471641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1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UC</a:t>
            </a:r>
            <a:r>
              <a:rPr sz="885" spc="1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估算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837642" y="2148481"/>
            <a:ext cx="230077" cy="267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3" name="object 23"/>
          <p:cNvSpPr/>
          <p:nvPr/>
        </p:nvSpPr>
        <p:spPr>
          <a:xfrm>
            <a:off x="441459" y="2146373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4" name="object 24"/>
          <p:cNvSpPr txBox="1"/>
          <p:nvPr/>
        </p:nvSpPr>
        <p:spPr>
          <a:xfrm>
            <a:off x="348067" y="2453521"/>
            <a:ext cx="429762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PM+RP1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67564" y="2216583"/>
            <a:ext cx="529176" cy="167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6" name="object 26"/>
          <p:cNvSpPr/>
          <p:nvPr/>
        </p:nvSpPr>
        <p:spPr>
          <a:xfrm>
            <a:off x="2209358" y="2286437"/>
            <a:ext cx="391061" cy="0"/>
          </a:xfrm>
          <a:custGeom>
            <a:avLst/>
            <a:gdLst/>
            <a:ahLst/>
            <a:cxnLst/>
            <a:rect l="l" t="t" r="r" b="b"/>
            <a:pathLst>
              <a:path w="859789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7" name="object 27"/>
          <p:cNvSpPr/>
          <p:nvPr/>
        </p:nvSpPr>
        <p:spPr>
          <a:xfrm>
            <a:off x="2557329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4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8" name="object 28"/>
          <p:cNvSpPr/>
          <p:nvPr/>
        </p:nvSpPr>
        <p:spPr>
          <a:xfrm>
            <a:off x="2187929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9" name="object 29"/>
          <p:cNvSpPr/>
          <p:nvPr/>
        </p:nvSpPr>
        <p:spPr>
          <a:xfrm>
            <a:off x="2996759" y="2138292"/>
            <a:ext cx="1056066" cy="3131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0" name="object 30"/>
          <p:cNvSpPr txBox="1"/>
          <p:nvPr/>
        </p:nvSpPr>
        <p:spPr>
          <a:xfrm>
            <a:off x="3205202" y="2202440"/>
            <a:ext cx="64088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1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DEL</a:t>
            </a:r>
            <a:r>
              <a:rPr sz="885" spc="1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885" spc="2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HI估算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050147" y="2146372"/>
            <a:ext cx="240645" cy="269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2" name="object 32"/>
          <p:cNvSpPr txBox="1"/>
          <p:nvPr/>
        </p:nvSpPr>
        <p:spPr>
          <a:xfrm>
            <a:off x="3794579" y="2443541"/>
            <a:ext cx="755261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DEL</a:t>
            </a:r>
            <a:r>
              <a:rPr sz="88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88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HI估算表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69104" y="2146373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4" name="object 34"/>
          <p:cNvSpPr txBox="1"/>
          <p:nvPr/>
        </p:nvSpPr>
        <p:spPr>
          <a:xfrm>
            <a:off x="1366625" y="2443541"/>
            <a:ext cx="1509367" cy="394970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955925" algn="l"/>
              </a:tabLst>
            </a:pP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UC</a:t>
            </a:r>
            <a:r>
              <a:rPr sz="88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估算报告（</a:t>
            </a:r>
            <a:r>
              <a:rPr sz="88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V1.0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sz="88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sz="1160" spc="15" baseline="200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1160" spc="44" baseline="200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endParaRPr sz="1160" baseline="200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174037" y="2138292"/>
            <a:ext cx="1056066" cy="3131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6" name="object 36"/>
          <p:cNvSpPr txBox="1"/>
          <p:nvPr/>
        </p:nvSpPr>
        <p:spPr>
          <a:xfrm>
            <a:off x="5467569" y="2202440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过程裁减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199533" y="2146372"/>
            <a:ext cx="240636" cy="269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8" name="object 38"/>
          <p:cNvSpPr txBox="1"/>
          <p:nvPr/>
        </p:nvSpPr>
        <p:spPr>
          <a:xfrm>
            <a:off x="6088080" y="2443541"/>
            <a:ext cx="466442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PDP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说明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845765" y="2146373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0" name="object 40"/>
          <p:cNvSpPr txBox="1"/>
          <p:nvPr/>
        </p:nvSpPr>
        <p:spPr>
          <a:xfrm>
            <a:off x="4769516" y="2453521"/>
            <a:ext cx="395682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775" spc="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451894" y="2142864"/>
            <a:ext cx="1056066" cy="3143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2" name="object 42"/>
          <p:cNvSpPr txBox="1"/>
          <p:nvPr/>
        </p:nvSpPr>
        <p:spPr>
          <a:xfrm>
            <a:off x="7577059" y="2207496"/>
            <a:ext cx="80695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1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885" spc="1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885" spc="2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：OptQ</a:t>
            </a:r>
            <a:r>
              <a:rPr sz="885" spc="1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uest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529603" y="2153537"/>
            <a:ext cx="230048" cy="267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4" name="object 44"/>
          <p:cNvSpPr txBox="1"/>
          <p:nvPr/>
        </p:nvSpPr>
        <p:spPr>
          <a:xfrm>
            <a:off x="8383751" y="2448596"/>
            <a:ext cx="514675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124395" y="2151428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6" name="object 46"/>
          <p:cNvSpPr txBox="1"/>
          <p:nvPr/>
        </p:nvSpPr>
        <p:spPr>
          <a:xfrm>
            <a:off x="7048146" y="2458576"/>
            <a:ext cx="395682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775" spc="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174037" y="2948629"/>
            <a:ext cx="1056066" cy="31316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8" name="object 48"/>
          <p:cNvSpPr txBox="1"/>
          <p:nvPr/>
        </p:nvSpPr>
        <p:spPr>
          <a:xfrm>
            <a:off x="5467569" y="3012493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项目估算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39617" y="2958534"/>
            <a:ext cx="230058" cy="267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0" name="object 50"/>
          <p:cNvSpPr txBox="1"/>
          <p:nvPr/>
        </p:nvSpPr>
        <p:spPr>
          <a:xfrm>
            <a:off x="5886647" y="3253593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项目估算报告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845765" y="2956425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2" name="object 52"/>
          <p:cNvSpPr txBox="1"/>
          <p:nvPr/>
        </p:nvSpPr>
        <p:spPr>
          <a:xfrm>
            <a:off x="4752372" y="3263573"/>
            <a:ext cx="429762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PM+RP1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395132" y="2216583"/>
            <a:ext cx="529176" cy="1674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4" name="object 54"/>
          <p:cNvSpPr/>
          <p:nvPr/>
        </p:nvSpPr>
        <p:spPr>
          <a:xfrm>
            <a:off x="4437003" y="2286437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5" name="object 55"/>
          <p:cNvSpPr/>
          <p:nvPr/>
        </p:nvSpPr>
        <p:spPr>
          <a:xfrm>
            <a:off x="4784975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6" name="object 56"/>
          <p:cNvSpPr/>
          <p:nvPr/>
        </p:nvSpPr>
        <p:spPr>
          <a:xfrm>
            <a:off x="4415574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7" name="object 57"/>
          <p:cNvSpPr/>
          <p:nvPr/>
        </p:nvSpPr>
        <p:spPr>
          <a:xfrm>
            <a:off x="5635209" y="2461741"/>
            <a:ext cx="167438" cy="5303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8" name="object 58"/>
          <p:cNvSpPr/>
          <p:nvPr/>
        </p:nvSpPr>
        <p:spPr>
          <a:xfrm>
            <a:off x="5719587" y="2488950"/>
            <a:ext cx="0" cy="391061"/>
          </a:xfrm>
          <a:custGeom>
            <a:avLst/>
            <a:gdLst/>
            <a:ahLst/>
            <a:cxnLst/>
            <a:rect l="l" t="t" r="r" b="b"/>
            <a:pathLst>
              <a:path h="859789">
                <a:moveTo>
                  <a:pt x="0" y="0"/>
                </a:moveTo>
                <a:lnTo>
                  <a:pt x="0" y="445194"/>
                </a:lnTo>
                <a:lnTo>
                  <a:pt x="0" y="859281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9" name="object 59"/>
          <p:cNvSpPr/>
          <p:nvPr/>
        </p:nvSpPr>
        <p:spPr>
          <a:xfrm>
            <a:off x="5694585" y="2836921"/>
            <a:ext cx="50254" cy="43034"/>
          </a:xfrm>
          <a:custGeom>
            <a:avLst/>
            <a:gdLst/>
            <a:ahLst/>
            <a:cxnLst/>
            <a:rect l="l" t="t" r="r" b="b"/>
            <a:pathLst>
              <a:path w="110490" h="94614">
                <a:moveTo>
                  <a:pt x="109937" y="0"/>
                </a:moveTo>
                <a:lnTo>
                  <a:pt x="54968" y="94232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0" name="object 60"/>
          <p:cNvSpPr/>
          <p:nvPr/>
        </p:nvSpPr>
        <p:spPr>
          <a:xfrm>
            <a:off x="5698158" y="2467518"/>
            <a:ext cx="42858" cy="428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1" name="object 61"/>
          <p:cNvSpPr/>
          <p:nvPr/>
        </p:nvSpPr>
        <p:spPr>
          <a:xfrm>
            <a:off x="6622699" y="2216587"/>
            <a:ext cx="529747" cy="1674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2" name="object 62"/>
          <p:cNvSpPr/>
          <p:nvPr/>
        </p:nvSpPr>
        <p:spPr>
          <a:xfrm>
            <a:off x="6664649" y="2286437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3" name="object 63"/>
          <p:cNvSpPr/>
          <p:nvPr/>
        </p:nvSpPr>
        <p:spPr>
          <a:xfrm>
            <a:off x="7012621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4" name="object 64"/>
          <p:cNvSpPr/>
          <p:nvPr/>
        </p:nvSpPr>
        <p:spPr>
          <a:xfrm>
            <a:off x="6643220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5" name="object 65"/>
          <p:cNvSpPr/>
          <p:nvPr/>
        </p:nvSpPr>
        <p:spPr>
          <a:xfrm>
            <a:off x="5174038" y="3766966"/>
            <a:ext cx="1056065" cy="31430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6" name="object 66"/>
          <p:cNvSpPr txBox="1"/>
          <p:nvPr/>
        </p:nvSpPr>
        <p:spPr>
          <a:xfrm>
            <a:off x="5353276" y="3831591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制定项目计划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228574" y="3775523"/>
            <a:ext cx="240634" cy="2699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8" name="object 68"/>
          <p:cNvSpPr txBox="1"/>
          <p:nvPr/>
        </p:nvSpPr>
        <p:spPr>
          <a:xfrm>
            <a:off x="5754013" y="4088163"/>
            <a:ext cx="1154697" cy="4184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 marR="5080" indent="250825">
              <a:lnSpc>
                <a:spcPct val="101000"/>
              </a:lnSpc>
              <a:spcBef>
                <a:spcPts val="90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项目计划（初稿）  项目进度计划（初稿） 风险管理计划（初稿）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845765" y="3775523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0" name="object 70"/>
          <p:cNvSpPr txBox="1"/>
          <p:nvPr/>
        </p:nvSpPr>
        <p:spPr>
          <a:xfrm>
            <a:off x="4886095" y="4082672"/>
            <a:ext cx="161738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QA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145464" y="4577302"/>
            <a:ext cx="1112069" cy="31430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2" name="object 72"/>
          <p:cNvSpPr/>
          <p:nvPr/>
        </p:nvSpPr>
        <p:spPr>
          <a:xfrm>
            <a:off x="6236906" y="4585576"/>
            <a:ext cx="240632" cy="2699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3" name="object 73"/>
          <p:cNvSpPr txBox="1"/>
          <p:nvPr/>
        </p:nvSpPr>
        <p:spPr>
          <a:xfrm>
            <a:off x="5230423" y="4641644"/>
            <a:ext cx="1799340" cy="651510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制定</a:t>
            </a:r>
            <a:r>
              <a:rPr sz="885" spc="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QA</a:t>
            </a: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及</a:t>
            </a:r>
            <a:r>
              <a:rPr sz="885" spc="2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CM</a:t>
            </a: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计划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016635">
              <a:lnSpc>
                <a:spcPct val="100000"/>
              </a:lnSpc>
              <a:spcBef>
                <a:spcPts val="1835"/>
              </a:spcBef>
            </a:pPr>
            <a:r>
              <a:rPr sz="88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CM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计划及跟踪表（初稿）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845765" y="4585576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5" name="object 75"/>
          <p:cNvSpPr txBox="1"/>
          <p:nvPr/>
        </p:nvSpPr>
        <p:spPr>
          <a:xfrm>
            <a:off x="4886095" y="4892724"/>
            <a:ext cx="161738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QA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986472" y="3766966"/>
            <a:ext cx="1094925" cy="31430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7" name="object 77"/>
          <p:cNvSpPr txBox="1"/>
          <p:nvPr/>
        </p:nvSpPr>
        <p:spPr>
          <a:xfrm>
            <a:off x="3071478" y="3831591"/>
            <a:ext cx="925953" cy="143510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计划评审（正式）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049748" y="3775523"/>
            <a:ext cx="240644" cy="2699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9" name="object 79"/>
          <p:cNvSpPr txBox="1"/>
          <p:nvPr/>
        </p:nvSpPr>
        <p:spPr>
          <a:xfrm>
            <a:off x="3937105" y="4072691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评审报告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2678259" y="3775523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1" name="object 81"/>
          <p:cNvSpPr txBox="1"/>
          <p:nvPr/>
        </p:nvSpPr>
        <p:spPr>
          <a:xfrm>
            <a:off x="2584866" y="4082672"/>
            <a:ext cx="429762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PM+RP2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450501" y="3064064"/>
            <a:ext cx="1435518" cy="80919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3" name="object 83"/>
          <p:cNvSpPr/>
          <p:nvPr/>
        </p:nvSpPr>
        <p:spPr>
          <a:xfrm>
            <a:off x="3534782" y="3091417"/>
            <a:ext cx="1311237" cy="670059"/>
          </a:xfrm>
          <a:custGeom>
            <a:avLst/>
            <a:gdLst/>
            <a:ahLst/>
            <a:cxnLst/>
            <a:rect l="l" t="t" r="r" b="b"/>
            <a:pathLst>
              <a:path w="2882900" h="1473200">
                <a:moveTo>
                  <a:pt x="2882339" y="0"/>
                </a:moveTo>
                <a:lnTo>
                  <a:pt x="0" y="0"/>
                </a:lnTo>
                <a:lnTo>
                  <a:pt x="0" y="1472983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4" name="object 84"/>
          <p:cNvSpPr/>
          <p:nvPr/>
        </p:nvSpPr>
        <p:spPr>
          <a:xfrm>
            <a:off x="3509782" y="3718520"/>
            <a:ext cx="50254" cy="43034"/>
          </a:xfrm>
          <a:custGeom>
            <a:avLst/>
            <a:gdLst/>
            <a:ahLst/>
            <a:cxnLst/>
            <a:rect l="l" t="t" r="r" b="b"/>
            <a:pathLst>
              <a:path w="110490" h="94614">
                <a:moveTo>
                  <a:pt x="109937" y="0"/>
                </a:moveTo>
                <a:lnTo>
                  <a:pt x="54968" y="94232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5" name="object 85"/>
          <p:cNvSpPr/>
          <p:nvPr/>
        </p:nvSpPr>
        <p:spPr>
          <a:xfrm>
            <a:off x="4824336" y="3069987"/>
            <a:ext cx="42860" cy="428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6" name="object 86"/>
          <p:cNvSpPr/>
          <p:nvPr/>
        </p:nvSpPr>
        <p:spPr>
          <a:xfrm>
            <a:off x="3450501" y="3976121"/>
            <a:ext cx="1435518" cy="8000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7" name="object 87"/>
          <p:cNvSpPr/>
          <p:nvPr/>
        </p:nvSpPr>
        <p:spPr>
          <a:xfrm>
            <a:off x="3534782" y="4059651"/>
            <a:ext cx="1311237" cy="661106"/>
          </a:xfrm>
          <a:custGeom>
            <a:avLst/>
            <a:gdLst/>
            <a:ahLst/>
            <a:cxnLst/>
            <a:rect l="l" t="t" r="r" b="b"/>
            <a:pathLst>
              <a:path w="2882900" h="1453515">
                <a:moveTo>
                  <a:pt x="2882339" y="1453100"/>
                </a:moveTo>
                <a:lnTo>
                  <a:pt x="0" y="1453100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8" name="object 88"/>
          <p:cNvSpPr/>
          <p:nvPr/>
        </p:nvSpPr>
        <p:spPr>
          <a:xfrm>
            <a:off x="3509787" y="4059653"/>
            <a:ext cx="50254" cy="43034"/>
          </a:xfrm>
          <a:custGeom>
            <a:avLst/>
            <a:gdLst/>
            <a:ahLst/>
            <a:cxnLst/>
            <a:rect l="l" t="t" r="r" b="b"/>
            <a:pathLst>
              <a:path w="110490" h="94615">
                <a:moveTo>
                  <a:pt x="0" y="94232"/>
                </a:moveTo>
                <a:lnTo>
                  <a:pt x="54958" y="0"/>
                </a:lnTo>
                <a:lnTo>
                  <a:pt x="109937" y="94221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9" name="object 89"/>
          <p:cNvSpPr/>
          <p:nvPr/>
        </p:nvSpPr>
        <p:spPr>
          <a:xfrm>
            <a:off x="4824336" y="4699139"/>
            <a:ext cx="42860" cy="4286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0" name="object 90"/>
          <p:cNvSpPr/>
          <p:nvPr/>
        </p:nvSpPr>
        <p:spPr>
          <a:xfrm>
            <a:off x="4245408" y="3824112"/>
            <a:ext cx="570321" cy="1674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1" name="object 91"/>
          <p:cNvSpPr/>
          <p:nvPr/>
        </p:nvSpPr>
        <p:spPr>
          <a:xfrm>
            <a:off x="4343198" y="3894140"/>
            <a:ext cx="431495" cy="0"/>
          </a:xfrm>
          <a:custGeom>
            <a:avLst/>
            <a:gdLst/>
            <a:ahLst/>
            <a:cxnLst/>
            <a:rect l="l" t="t" r="r" b="b"/>
            <a:pathLst>
              <a:path w="948690">
                <a:moveTo>
                  <a:pt x="948320" y="0"/>
                </a:moveTo>
                <a:lnTo>
                  <a:pt x="458606" y="0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2" name="object 92"/>
          <p:cNvSpPr/>
          <p:nvPr/>
        </p:nvSpPr>
        <p:spPr>
          <a:xfrm>
            <a:off x="4343198" y="3869137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90">
                <a:moveTo>
                  <a:pt x="94232" y="109937"/>
                </a:moveTo>
                <a:lnTo>
                  <a:pt x="0" y="54968"/>
                </a:lnTo>
                <a:lnTo>
                  <a:pt x="94232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3" name="object 93"/>
          <p:cNvSpPr/>
          <p:nvPr/>
        </p:nvSpPr>
        <p:spPr>
          <a:xfrm>
            <a:off x="4753096" y="3872711"/>
            <a:ext cx="42860" cy="4286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4" name="object 94"/>
          <p:cNvSpPr/>
          <p:nvPr/>
        </p:nvSpPr>
        <p:spPr>
          <a:xfrm>
            <a:off x="786335" y="4233280"/>
            <a:ext cx="1325797" cy="31316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5" name="object 95"/>
          <p:cNvSpPr/>
          <p:nvPr/>
        </p:nvSpPr>
        <p:spPr>
          <a:xfrm>
            <a:off x="2110806" y="4241090"/>
            <a:ext cx="240655" cy="2699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6" name="object 96"/>
          <p:cNvSpPr txBox="1"/>
          <p:nvPr/>
        </p:nvSpPr>
        <p:spPr>
          <a:xfrm>
            <a:off x="929352" y="4297158"/>
            <a:ext cx="1979563" cy="175450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创建及发布计划基线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77315" algn="ctr">
              <a:lnSpc>
                <a:spcPct val="100000"/>
              </a:lnSpc>
              <a:spcBef>
                <a:spcPts val="183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项目计划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（V1.0）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91285" marR="5080" algn="ctr">
              <a:lnSpc>
                <a:spcPct val="101000"/>
              </a:lnSpc>
            </a:pPr>
            <a:r>
              <a:rPr sz="885" spc="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QA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计划及跟踪表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（V1.0）  C</a:t>
            </a:r>
            <a:r>
              <a:rPr sz="88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计划及跟踪表（</a:t>
            </a:r>
            <a:r>
              <a:rPr sz="88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V1.0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） 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基线发布报告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57978" y="4241090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8" name="object 98"/>
          <p:cNvSpPr txBox="1"/>
          <p:nvPr/>
        </p:nvSpPr>
        <p:spPr>
          <a:xfrm>
            <a:off x="491451" y="4548238"/>
            <a:ext cx="176179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CM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1365228" y="3863543"/>
            <a:ext cx="1353227" cy="47488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0" name="object 100"/>
          <p:cNvSpPr/>
          <p:nvPr/>
        </p:nvSpPr>
        <p:spPr>
          <a:xfrm>
            <a:off x="1449496" y="3891167"/>
            <a:ext cx="1228924" cy="335896"/>
          </a:xfrm>
          <a:custGeom>
            <a:avLst/>
            <a:gdLst/>
            <a:ahLst/>
            <a:cxnLst/>
            <a:rect l="l" t="t" r="r" b="b"/>
            <a:pathLst>
              <a:path w="2701925" h="738504">
                <a:moveTo>
                  <a:pt x="2701570" y="0"/>
                </a:moveTo>
                <a:lnTo>
                  <a:pt x="0" y="0"/>
                </a:lnTo>
                <a:lnTo>
                  <a:pt x="0" y="738245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1" name="object 101"/>
          <p:cNvSpPr/>
          <p:nvPr/>
        </p:nvSpPr>
        <p:spPr>
          <a:xfrm>
            <a:off x="1424493" y="4184086"/>
            <a:ext cx="50254" cy="43034"/>
          </a:xfrm>
          <a:custGeom>
            <a:avLst/>
            <a:gdLst/>
            <a:ahLst/>
            <a:cxnLst/>
            <a:rect l="l" t="t" r="r" b="b"/>
            <a:pathLst>
              <a:path w="110489" h="94615">
                <a:moveTo>
                  <a:pt x="109937" y="0"/>
                </a:moveTo>
                <a:lnTo>
                  <a:pt x="54968" y="94232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2" name="object 102"/>
          <p:cNvSpPr/>
          <p:nvPr/>
        </p:nvSpPr>
        <p:spPr>
          <a:xfrm>
            <a:off x="2656830" y="3869737"/>
            <a:ext cx="42860" cy="4286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3" name="object 103"/>
          <p:cNvSpPr/>
          <p:nvPr/>
        </p:nvSpPr>
        <p:spPr>
          <a:xfrm>
            <a:off x="724261" y="2456393"/>
            <a:ext cx="1706919" cy="1121194"/>
          </a:xfrm>
          <a:custGeom>
            <a:avLst/>
            <a:gdLst/>
            <a:ahLst/>
            <a:cxnLst/>
            <a:rect l="l" t="t" r="r" b="b"/>
            <a:pathLst>
              <a:path w="3752850" h="2465070">
                <a:moveTo>
                  <a:pt x="3752792" y="505712"/>
                </a:moveTo>
                <a:lnTo>
                  <a:pt x="0" y="505712"/>
                </a:lnTo>
                <a:lnTo>
                  <a:pt x="0" y="2464556"/>
                </a:lnTo>
                <a:lnTo>
                  <a:pt x="3752792" y="2464556"/>
                </a:lnTo>
                <a:lnTo>
                  <a:pt x="3752792" y="505712"/>
                </a:lnTo>
                <a:close/>
              </a:path>
              <a:path w="3752850" h="2465070">
                <a:moveTo>
                  <a:pt x="1023234" y="0"/>
                </a:moveTo>
                <a:lnTo>
                  <a:pt x="625470" y="505712"/>
                </a:lnTo>
                <a:lnTo>
                  <a:pt x="1563666" y="505712"/>
                </a:lnTo>
                <a:lnTo>
                  <a:pt x="102323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4" name="object 104"/>
          <p:cNvSpPr/>
          <p:nvPr/>
        </p:nvSpPr>
        <p:spPr>
          <a:xfrm>
            <a:off x="724261" y="2456393"/>
            <a:ext cx="1706919" cy="1121194"/>
          </a:xfrm>
          <a:custGeom>
            <a:avLst/>
            <a:gdLst/>
            <a:ahLst/>
            <a:cxnLst/>
            <a:rect l="l" t="t" r="r" b="b"/>
            <a:pathLst>
              <a:path w="3752850" h="2465070">
                <a:moveTo>
                  <a:pt x="0" y="505712"/>
                </a:moveTo>
                <a:lnTo>
                  <a:pt x="625470" y="505712"/>
                </a:lnTo>
                <a:lnTo>
                  <a:pt x="1023234" y="0"/>
                </a:lnTo>
                <a:lnTo>
                  <a:pt x="1563666" y="505712"/>
                </a:lnTo>
                <a:lnTo>
                  <a:pt x="3752792" y="505712"/>
                </a:lnTo>
                <a:lnTo>
                  <a:pt x="3752792" y="832184"/>
                </a:lnTo>
                <a:lnTo>
                  <a:pt x="3752792" y="1321898"/>
                </a:lnTo>
                <a:lnTo>
                  <a:pt x="3752792" y="2464556"/>
                </a:lnTo>
                <a:lnTo>
                  <a:pt x="1563666" y="2464556"/>
                </a:lnTo>
                <a:lnTo>
                  <a:pt x="625470" y="2464556"/>
                </a:lnTo>
                <a:lnTo>
                  <a:pt x="0" y="2464556"/>
                </a:lnTo>
                <a:lnTo>
                  <a:pt x="0" y="1321898"/>
                </a:lnTo>
                <a:lnTo>
                  <a:pt x="0" y="832184"/>
                </a:lnTo>
                <a:lnTo>
                  <a:pt x="0" y="505712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5" name="object 105"/>
          <p:cNvSpPr txBox="1"/>
          <p:nvPr/>
        </p:nvSpPr>
        <p:spPr>
          <a:xfrm>
            <a:off x="752772" y="2669202"/>
            <a:ext cx="1628937" cy="62801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 algn="just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：项目经理依据“项目技术 方案书与合同”完成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UPC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估算。 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Tip2</a:t>
            </a:r>
            <a:r>
              <a:rPr sz="885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规模是</a:t>
            </a:r>
            <a:r>
              <a:rPr sz="885" spc="20" dirty="0">
                <a:latin typeface="Verdana" panose="020B0604030504040204"/>
                <a:cs typeface="Verdana" panose="020B0604030504040204"/>
              </a:rPr>
              <a:t>MC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的基础。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7339692" y="2456393"/>
            <a:ext cx="1706919" cy="1121194"/>
          </a:xfrm>
          <a:custGeom>
            <a:avLst/>
            <a:gdLst/>
            <a:ahLst/>
            <a:cxnLst/>
            <a:rect l="l" t="t" r="r" b="b"/>
            <a:pathLst>
              <a:path w="3752850" h="2465070">
                <a:moveTo>
                  <a:pt x="3752792" y="505712"/>
                </a:moveTo>
                <a:lnTo>
                  <a:pt x="0" y="505712"/>
                </a:lnTo>
                <a:lnTo>
                  <a:pt x="0" y="2464556"/>
                </a:lnTo>
                <a:lnTo>
                  <a:pt x="3752792" y="2464556"/>
                </a:lnTo>
                <a:lnTo>
                  <a:pt x="3752792" y="505712"/>
                </a:lnTo>
                <a:close/>
              </a:path>
              <a:path w="3752850" h="2465070">
                <a:moveTo>
                  <a:pt x="1023234" y="0"/>
                </a:moveTo>
                <a:lnTo>
                  <a:pt x="625470" y="505712"/>
                </a:lnTo>
                <a:lnTo>
                  <a:pt x="1563666" y="505712"/>
                </a:lnTo>
                <a:lnTo>
                  <a:pt x="102323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7" name="object 107"/>
          <p:cNvSpPr/>
          <p:nvPr/>
        </p:nvSpPr>
        <p:spPr>
          <a:xfrm>
            <a:off x="7339692" y="2456393"/>
            <a:ext cx="1706919" cy="1121194"/>
          </a:xfrm>
          <a:custGeom>
            <a:avLst/>
            <a:gdLst/>
            <a:ahLst/>
            <a:cxnLst/>
            <a:rect l="l" t="t" r="r" b="b"/>
            <a:pathLst>
              <a:path w="3752850" h="2465070">
                <a:moveTo>
                  <a:pt x="0" y="505712"/>
                </a:moveTo>
                <a:lnTo>
                  <a:pt x="625470" y="505712"/>
                </a:lnTo>
                <a:lnTo>
                  <a:pt x="1023234" y="0"/>
                </a:lnTo>
                <a:lnTo>
                  <a:pt x="1563666" y="505712"/>
                </a:lnTo>
                <a:lnTo>
                  <a:pt x="3752792" y="505712"/>
                </a:lnTo>
                <a:lnTo>
                  <a:pt x="3752792" y="832184"/>
                </a:lnTo>
                <a:lnTo>
                  <a:pt x="3752792" y="1321898"/>
                </a:lnTo>
                <a:lnTo>
                  <a:pt x="3752792" y="2464556"/>
                </a:lnTo>
                <a:lnTo>
                  <a:pt x="1563666" y="2464556"/>
                </a:lnTo>
                <a:lnTo>
                  <a:pt x="625470" y="2464556"/>
                </a:lnTo>
                <a:lnTo>
                  <a:pt x="0" y="2464556"/>
                </a:lnTo>
                <a:lnTo>
                  <a:pt x="0" y="1321898"/>
                </a:lnTo>
                <a:lnTo>
                  <a:pt x="0" y="832184"/>
                </a:lnTo>
                <a:lnTo>
                  <a:pt x="0" y="505712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8" name="object 108"/>
          <p:cNvSpPr txBox="1"/>
          <p:nvPr/>
        </p:nvSpPr>
        <p:spPr>
          <a:xfrm>
            <a:off x="7368204" y="2669202"/>
            <a:ext cx="1466910" cy="83566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885" spc="15" dirty="0">
                <a:latin typeface="Verdana" panose="020B0604030504040204"/>
                <a:cs typeface="Verdana" panose="020B0604030504040204"/>
              </a:rPr>
              <a:t>Tip1</a:t>
            </a:r>
            <a:r>
              <a:rPr sz="885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 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创 建 项 目 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QPPO  Tip2</a:t>
            </a:r>
            <a:r>
              <a:rPr sz="885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获得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Composed</a:t>
            </a:r>
            <a:r>
              <a:rPr sz="885" spc="-50" dirty="0">
                <a:latin typeface="Verdana" panose="020B0604030504040204"/>
                <a:cs typeface="Verdana" panose="020B0604030504040204"/>
              </a:rPr>
              <a:t> 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PDP  Tip3</a:t>
            </a:r>
            <a:r>
              <a:rPr sz="885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预测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QPPO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实现概率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5635209" y="3243504"/>
            <a:ext cx="167439" cy="53031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0" name="object 110"/>
          <p:cNvSpPr/>
          <p:nvPr/>
        </p:nvSpPr>
        <p:spPr>
          <a:xfrm>
            <a:off x="5719587" y="3270802"/>
            <a:ext cx="0" cy="391061"/>
          </a:xfrm>
          <a:custGeom>
            <a:avLst/>
            <a:gdLst/>
            <a:ahLst/>
            <a:cxnLst/>
            <a:rect l="l" t="t" r="r" b="b"/>
            <a:pathLst>
              <a:path h="859789">
                <a:moveTo>
                  <a:pt x="0" y="0"/>
                </a:moveTo>
                <a:lnTo>
                  <a:pt x="0" y="445194"/>
                </a:lnTo>
                <a:lnTo>
                  <a:pt x="0" y="859281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1" name="object 111"/>
          <p:cNvSpPr/>
          <p:nvPr/>
        </p:nvSpPr>
        <p:spPr>
          <a:xfrm>
            <a:off x="5694585" y="3618773"/>
            <a:ext cx="50254" cy="43034"/>
          </a:xfrm>
          <a:custGeom>
            <a:avLst/>
            <a:gdLst/>
            <a:ahLst/>
            <a:cxnLst/>
            <a:rect l="l" t="t" r="r" b="b"/>
            <a:pathLst>
              <a:path w="110490" h="94614">
                <a:moveTo>
                  <a:pt x="109937" y="0"/>
                </a:moveTo>
                <a:lnTo>
                  <a:pt x="54968" y="94232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2" name="object 112"/>
          <p:cNvSpPr/>
          <p:nvPr/>
        </p:nvSpPr>
        <p:spPr>
          <a:xfrm>
            <a:off x="5698158" y="3249370"/>
            <a:ext cx="42858" cy="428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3" name="object 113"/>
          <p:cNvSpPr/>
          <p:nvPr/>
        </p:nvSpPr>
        <p:spPr>
          <a:xfrm>
            <a:off x="5635209" y="4062413"/>
            <a:ext cx="167438" cy="52974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4" name="object 114"/>
          <p:cNvSpPr/>
          <p:nvPr/>
        </p:nvSpPr>
        <p:spPr>
          <a:xfrm>
            <a:off x="5719587" y="4089900"/>
            <a:ext cx="0" cy="391061"/>
          </a:xfrm>
          <a:custGeom>
            <a:avLst/>
            <a:gdLst/>
            <a:ahLst/>
            <a:cxnLst/>
            <a:rect l="l" t="t" r="r" b="b"/>
            <a:pathLst>
              <a:path h="859790">
                <a:moveTo>
                  <a:pt x="0" y="0"/>
                </a:moveTo>
                <a:lnTo>
                  <a:pt x="0" y="445194"/>
                </a:lnTo>
                <a:lnTo>
                  <a:pt x="0" y="859281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5" name="object 115"/>
          <p:cNvSpPr/>
          <p:nvPr/>
        </p:nvSpPr>
        <p:spPr>
          <a:xfrm>
            <a:off x="5694585" y="4437871"/>
            <a:ext cx="50254" cy="43034"/>
          </a:xfrm>
          <a:custGeom>
            <a:avLst/>
            <a:gdLst/>
            <a:ahLst/>
            <a:cxnLst/>
            <a:rect l="l" t="t" r="r" b="b"/>
            <a:pathLst>
              <a:path w="110490" h="94615">
                <a:moveTo>
                  <a:pt x="109937" y="0"/>
                </a:moveTo>
                <a:lnTo>
                  <a:pt x="54968" y="94232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6" name="object 116"/>
          <p:cNvSpPr/>
          <p:nvPr/>
        </p:nvSpPr>
        <p:spPr>
          <a:xfrm>
            <a:off x="5698158" y="4068468"/>
            <a:ext cx="42858" cy="428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7" name="object 117"/>
          <p:cNvSpPr txBox="1">
            <a:spLocks noGrp="1"/>
          </p:cNvSpPr>
          <p:nvPr>
            <p:ph type="sldNum" sz="quarter" idx="7"/>
          </p:nvPr>
        </p:nvSpPr>
        <p:spPr>
          <a:xfrm>
            <a:off x="6553200" y="6412548"/>
            <a:ext cx="2133600" cy="252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75"/>
              </a:lnSpc>
            </a:pPr>
            <a:fld id="{81D60167-4931-47E6-BA6A-407CBD079E47}" type="slidenum">
              <a:rPr sz="545" spc="10" dirty="0"/>
            </a:fld>
            <a:endParaRPr sz="545" spc="10" dirty="0"/>
          </a:p>
        </p:txBody>
      </p:sp>
    </p:spTree>
  </p:cSld>
  <p:clrMapOvr>
    <a:masterClrMapping/>
  </p:clrMapOvr>
  <p:transition>
    <p:cover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68" y="1182732"/>
            <a:ext cx="2057544" cy="2533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项目整体跟踪工作流程</a:t>
            </a:r>
            <a:endParaRPr sz="161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81006" y="2591403"/>
            <a:ext cx="2671284" cy="1121194"/>
          </a:xfrm>
          <a:custGeom>
            <a:avLst/>
            <a:gdLst/>
            <a:ahLst/>
            <a:cxnLst/>
            <a:rect l="l" t="t" r="r" b="b"/>
            <a:pathLst>
              <a:path w="5873115" h="2465070">
                <a:moveTo>
                  <a:pt x="5873046" y="505712"/>
                </a:moveTo>
                <a:lnTo>
                  <a:pt x="0" y="505712"/>
                </a:lnTo>
                <a:lnTo>
                  <a:pt x="0" y="2464556"/>
                </a:lnTo>
                <a:lnTo>
                  <a:pt x="5873046" y="2464556"/>
                </a:lnTo>
                <a:lnTo>
                  <a:pt x="5873046" y="505712"/>
                </a:lnTo>
                <a:close/>
              </a:path>
              <a:path w="5873115" h="2465070">
                <a:moveTo>
                  <a:pt x="1561404" y="0"/>
                </a:moveTo>
                <a:lnTo>
                  <a:pt x="978841" y="505712"/>
                </a:lnTo>
                <a:lnTo>
                  <a:pt x="2447102" y="505712"/>
                </a:lnTo>
                <a:lnTo>
                  <a:pt x="156140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" name="object 4"/>
          <p:cNvSpPr/>
          <p:nvPr/>
        </p:nvSpPr>
        <p:spPr>
          <a:xfrm>
            <a:off x="5681006" y="2591403"/>
            <a:ext cx="2671284" cy="1121194"/>
          </a:xfrm>
          <a:custGeom>
            <a:avLst/>
            <a:gdLst/>
            <a:ahLst/>
            <a:cxnLst/>
            <a:rect l="l" t="t" r="r" b="b"/>
            <a:pathLst>
              <a:path w="5873115" h="2465070">
                <a:moveTo>
                  <a:pt x="0" y="505712"/>
                </a:moveTo>
                <a:lnTo>
                  <a:pt x="978840" y="505712"/>
                </a:lnTo>
                <a:lnTo>
                  <a:pt x="1561404" y="0"/>
                </a:lnTo>
                <a:lnTo>
                  <a:pt x="2447102" y="505712"/>
                </a:lnTo>
                <a:lnTo>
                  <a:pt x="5873045" y="505712"/>
                </a:lnTo>
                <a:lnTo>
                  <a:pt x="5873045" y="832184"/>
                </a:lnTo>
                <a:lnTo>
                  <a:pt x="5873045" y="1321898"/>
                </a:lnTo>
                <a:lnTo>
                  <a:pt x="5873045" y="2464556"/>
                </a:lnTo>
                <a:lnTo>
                  <a:pt x="2447102" y="2464556"/>
                </a:lnTo>
                <a:lnTo>
                  <a:pt x="978840" y="2464556"/>
                </a:lnTo>
                <a:lnTo>
                  <a:pt x="0" y="2464556"/>
                </a:lnTo>
                <a:lnTo>
                  <a:pt x="0" y="1321898"/>
                </a:lnTo>
                <a:lnTo>
                  <a:pt x="0" y="832184"/>
                </a:lnTo>
                <a:lnTo>
                  <a:pt x="0" y="505712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" name="object 5"/>
          <p:cNvSpPr txBox="1"/>
          <p:nvPr/>
        </p:nvSpPr>
        <p:spPr>
          <a:xfrm>
            <a:off x="5709517" y="2804211"/>
            <a:ext cx="2543337" cy="83566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 algn="just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：里程碑评审结束后，项目经理应根据评审的 结果对项目计划、风险、问题管理、资源等进行必 要的调整，采取必要的措施确保项目得以顺利的实 施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3089" y="1900965"/>
            <a:ext cx="754683" cy="866"/>
          </a:xfrm>
          <a:custGeom>
            <a:avLst/>
            <a:gdLst/>
            <a:ahLst/>
            <a:cxnLst/>
            <a:rect l="l" t="t" r="r" b="b"/>
            <a:pathLst>
              <a:path w="1659254" h="1905">
                <a:moveTo>
                  <a:pt x="0" y="0"/>
                </a:moveTo>
                <a:lnTo>
                  <a:pt x="1659081" y="1308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" name="object 7"/>
          <p:cNvSpPr txBox="1"/>
          <p:nvPr/>
        </p:nvSpPr>
        <p:spPr>
          <a:xfrm>
            <a:off x="1407973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项目规划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18054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4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" name="object 9"/>
          <p:cNvSpPr txBox="1"/>
          <p:nvPr/>
        </p:nvSpPr>
        <p:spPr>
          <a:xfrm>
            <a:off x="2518052" y="1673839"/>
            <a:ext cx="742553" cy="294005"/>
          </a:xfrm>
          <a:prstGeom prst="rect">
            <a:avLst/>
          </a:prstGeom>
          <a:solidFill>
            <a:srgbClr val="F2DCDB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项目跟踪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49886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4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" name="object 11"/>
          <p:cNvSpPr txBox="1"/>
          <p:nvPr/>
        </p:nvSpPr>
        <p:spPr>
          <a:xfrm>
            <a:off x="3549884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风险管理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81717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4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3" name="object 13"/>
          <p:cNvSpPr txBox="1"/>
          <p:nvPr/>
        </p:nvSpPr>
        <p:spPr>
          <a:xfrm>
            <a:off x="4581720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质量保证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13550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5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5" name="object 15"/>
          <p:cNvSpPr txBox="1"/>
          <p:nvPr/>
        </p:nvSpPr>
        <p:spPr>
          <a:xfrm>
            <a:off x="5613551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配置管理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45382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5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7" name="object 17"/>
          <p:cNvSpPr txBox="1"/>
          <p:nvPr/>
        </p:nvSpPr>
        <p:spPr>
          <a:xfrm>
            <a:off x="6645383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度量分析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77215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5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9" name="object 19"/>
          <p:cNvSpPr txBox="1"/>
          <p:nvPr/>
        </p:nvSpPr>
        <p:spPr>
          <a:xfrm>
            <a:off x="7677213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项目结项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4390" y="1900965"/>
            <a:ext cx="754394" cy="866"/>
          </a:xfrm>
          <a:custGeom>
            <a:avLst/>
            <a:gdLst/>
            <a:ahLst/>
            <a:cxnLst/>
            <a:rect l="l" t="t" r="r" b="b"/>
            <a:pathLst>
              <a:path w="1658620" h="1905">
                <a:moveTo>
                  <a:pt x="0" y="0"/>
                </a:moveTo>
                <a:lnTo>
                  <a:pt x="1658432" y="1308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1" name="object 21"/>
          <p:cNvSpPr txBox="1"/>
          <p:nvPr/>
        </p:nvSpPr>
        <p:spPr>
          <a:xfrm>
            <a:off x="454390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项目立项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69191" y="2138292"/>
            <a:ext cx="1056066" cy="31316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3" name="object 23"/>
          <p:cNvSpPr txBox="1"/>
          <p:nvPr/>
        </p:nvSpPr>
        <p:spPr>
          <a:xfrm>
            <a:off x="948971" y="2202440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项目状态跟踪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37642" y="2148481"/>
            <a:ext cx="230077" cy="267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5" name="object 25"/>
          <p:cNvSpPr txBox="1"/>
          <p:nvPr/>
        </p:nvSpPr>
        <p:spPr>
          <a:xfrm>
            <a:off x="1542910" y="2443541"/>
            <a:ext cx="81186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立项申请审批表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41459" y="2146373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7" name="object 27"/>
          <p:cNvSpPr txBox="1"/>
          <p:nvPr/>
        </p:nvSpPr>
        <p:spPr>
          <a:xfrm>
            <a:off x="477801" y="2453521"/>
            <a:ext cx="170403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775" spc="3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67564" y="2216583"/>
            <a:ext cx="529176" cy="167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9" name="object 29"/>
          <p:cNvSpPr/>
          <p:nvPr/>
        </p:nvSpPr>
        <p:spPr>
          <a:xfrm>
            <a:off x="2209358" y="2286437"/>
            <a:ext cx="391061" cy="0"/>
          </a:xfrm>
          <a:custGeom>
            <a:avLst/>
            <a:gdLst/>
            <a:ahLst/>
            <a:cxnLst/>
            <a:rect l="l" t="t" r="r" b="b"/>
            <a:pathLst>
              <a:path w="859789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0" name="object 30"/>
          <p:cNvSpPr/>
          <p:nvPr/>
        </p:nvSpPr>
        <p:spPr>
          <a:xfrm>
            <a:off x="2557329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4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1" name="object 31"/>
          <p:cNvSpPr/>
          <p:nvPr/>
        </p:nvSpPr>
        <p:spPr>
          <a:xfrm>
            <a:off x="2187929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2" name="object 32"/>
          <p:cNvSpPr txBox="1"/>
          <p:nvPr/>
        </p:nvSpPr>
        <p:spPr>
          <a:xfrm>
            <a:off x="395359" y="5516955"/>
            <a:ext cx="8234510" cy="247650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6354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100"/>
              </a:spcBef>
            </a:pPr>
            <a:r>
              <a:rPr sz="1200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RP＝PM+</a:t>
            </a:r>
            <a:r>
              <a:rPr sz="1200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高级经理</a:t>
            </a:r>
            <a:r>
              <a:rPr sz="1200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1200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财务部人员</a:t>
            </a:r>
            <a:r>
              <a:rPr sz="1200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1200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人力部人员</a:t>
            </a:r>
            <a:endParaRPr sz="1200" spc="25" dirty="0">
              <a:solidFill>
                <a:srgbClr val="0070C0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96759" y="2138292"/>
            <a:ext cx="1056066" cy="3131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4" name="object 34"/>
          <p:cNvSpPr/>
          <p:nvPr/>
        </p:nvSpPr>
        <p:spPr>
          <a:xfrm>
            <a:off x="4065339" y="2148481"/>
            <a:ext cx="230068" cy="267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5" name="object 35"/>
          <p:cNvSpPr txBox="1"/>
          <p:nvPr/>
        </p:nvSpPr>
        <p:spPr>
          <a:xfrm>
            <a:off x="3290961" y="2202440"/>
            <a:ext cx="1060542" cy="651510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偏差控制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59435">
              <a:lnSpc>
                <a:spcPct val="100000"/>
              </a:lnSpc>
              <a:spcBef>
                <a:spcPts val="183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计划变更申请单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69156" y="2146373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7" name="object 37"/>
          <p:cNvSpPr txBox="1"/>
          <p:nvPr/>
        </p:nvSpPr>
        <p:spPr>
          <a:xfrm>
            <a:off x="2705498" y="2453521"/>
            <a:ext cx="170403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775" spc="3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95132" y="2216583"/>
            <a:ext cx="529176" cy="167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9" name="object 39"/>
          <p:cNvSpPr/>
          <p:nvPr/>
        </p:nvSpPr>
        <p:spPr>
          <a:xfrm>
            <a:off x="4437055" y="2286437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0" name="object 40"/>
          <p:cNvSpPr/>
          <p:nvPr/>
        </p:nvSpPr>
        <p:spPr>
          <a:xfrm>
            <a:off x="4785027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1" name="object 41"/>
          <p:cNvSpPr/>
          <p:nvPr/>
        </p:nvSpPr>
        <p:spPr>
          <a:xfrm>
            <a:off x="4415626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2" name="object 42"/>
          <p:cNvSpPr/>
          <p:nvPr/>
        </p:nvSpPr>
        <p:spPr>
          <a:xfrm>
            <a:off x="5220898" y="2138292"/>
            <a:ext cx="1056066" cy="3131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3" name="object 43"/>
          <p:cNvSpPr txBox="1"/>
          <p:nvPr/>
        </p:nvSpPr>
        <p:spPr>
          <a:xfrm>
            <a:off x="5571834" y="2202440"/>
            <a:ext cx="35466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里程碑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289066" y="2148481"/>
            <a:ext cx="230056" cy="267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5" name="object 45"/>
          <p:cNvSpPr txBox="1"/>
          <p:nvPr/>
        </p:nvSpPr>
        <p:spPr>
          <a:xfrm>
            <a:off x="6109744" y="2443541"/>
            <a:ext cx="81186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项目里程碑报告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92883" y="2146373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7" name="object 47"/>
          <p:cNvSpPr txBox="1"/>
          <p:nvPr/>
        </p:nvSpPr>
        <p:spPr>
          <a:xfrm>
            <a:off x="4888068" y="2453521"/>
            <a:ext cx="252139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PMO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681889" y="2421539"/>
            <a:ext cx="1745620" cy="1291020"/>
          </a:xfrm>
          <a:custGeom>
            <a:avLst/>
            <a:gdLst/>
            <a:ahLst/>
            <a:cxnLst/>
            <a:rect l="l" t="t" r="r" b="b"/>
            <a:pathLst>
              <a:path w="3837940" h="2838450">
                <a:moveTo>
                  <a:pt x="3837507" y="582343"/>
                </a:moveTo>
                <a:lnTo>
                  <a:pt x="0" y="582343"/>
                </a:lnTo>
                <a:lnTo>
                  <a:pt x="0" y="2838019"/>
                </a:lnTo>
                <a:lnTo>
                  <a:pt x="3837507" y="2838019"/>
                </a:lnTo>
                <a:lnTo>
                  <a:pt x="3837507" y="582343"/>
                </a:lnTo>
                <a:close/>
              </a:path>
              <a:path w="3837940" h="2838450">
                <a:moveTo>
                  <a:pt x="1020240" y="0"/>
                </a:moveTo>
                <a:lnTo>
                  <a:pt x="639584" y="582343"/>
                </a:lnTo>
                <a:lnTo>
                  <a:pt x="1598961" y="582343"/>
                </a:lnTo>
                <a:lnTo>
                  <a:pt x="1020240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9" name="object 49"/>
          <p:cNvSpPr/>
          <p:nvPr/>
        </p:nvSpPr>
        <p:spPr>
          <a:xfrm>
            <a:off x="2681889" y="2421539"/>
            <a:ext cx="1745620" cy="1291020"/>
          </a:xfrm>
          <a:custGeom>
            <a:avLst/>
            <a:gdLst/>
            <a:ahLst/>
            <a:cxnLst/>
            <a:rect l="l" t="t" r="r" b="b"/>
            <a:pathLst>
              <a:path w="3837940" h="2838450">
                <a:moveTo>
                  <a:pt x="0" y="582343"/>
                </a:moveTo>
                <a:lnTo>
                  <a:pt x="639584" y="582343"/>
                </a:lnTo>
                <a:lnTo>
                  <a:pt x="1020240" y="0"/>
                </a:lnTo>
                <a:lnTo>
                  <a:pt x="1598961" y="582343"/>
                </a:lnTo>
                <a:lnTo>
                  <a:pt x="3837507" y="582343"/>
                </a:lnTo>
                <a:lnTo>
                  <a:pt x="3837507" y="958287"/>
                </a:lnTo>
                <a:lnTo>
                  <a:pt x="3837507" y="1522204"/>
                </a:lnTo>
                <a:lnTo>
                  <a:pt x="3837507" y="2838019"/>
                </a:lnTo>
                <a:lnTo>
                  <a:pt x="1598961" y="2838019"/>
                </a:lnTo>
                <a:lnTo>
                  <a:pt x="639584" y="2838019"/>
                </a:lnTo>
                <a:lnTo>
                  <a:pt x="0" y="2838019"/>
                </a:lnTo>
                <a:lnTo>
                  <a:pt x="0" y="1522204"/>
                </a:lnTo>
                <a:lnTo>
                  <a:pt x="0" y="958287"/>
                </a:lnTo>
                <a:lnTo>
                  <a:pt x="0" y="582343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0" name="object 50"/>
          <p:cNvSpPr txBox="1"/>
          <p:nvPr/>
        </p:nvSpPr>
        <p:spPr>
          <a:xfrm>
            <a:off x="2710400" y="2669202"/>
            <a:ext cx="1752841" cy="42037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885" spc="15" dirty="0">
                <a:latin typeface="Verdana" panose="020B0604030504040204"/>
                <a:cs typeface="Verdana" panose="020B0604030504040204"/>
              </a:rPr>
              <a:t>Tip1</a:t>
            </a:r>
            <a:r>
              <a:rPr sz="885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当进度、成本偏差超出阀 值时需向</a:t>
            </a:r>
            <a:r>
              <a:rPr sz="885" spc="20" dirty="0">
                <a:latin typeface="Verdana" panose="020B0604030504040204"/>
                <a:cs typeface="Verdana" panose="020B0604030504040204"/>
              </a:rPr>
              <a:t>PM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O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提交计划变更申请。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56756" y="2421539"/>
            <a:ext cx="1706919" cy="1291020"/>
          </a:xfrm>
          <a:custGeom>
            <a:avLst/>
            <a:gdLst/>
            <a:ahLst/>
            <a:cxnLst/>
            <a:rect l="l" t="t" r="r" b="b"/>
            <a:pathLst>
              <a:path w="3752850" h="2838450">
                <a:moveTo>
                  <a:pt x="3752792" y="582343"/>
                </a:moveTo>
                <a:lnTo>
                  <a:pt x="0" y="582343"/>
                </a:lnTo>
                <a:lnTo>
                  <a:pt x="0" y="2838019"/>
                </a:lnTo>
                <a:lnTo>
                  <a:pt x="3752792" y="2838019"/>
                </a:lnTo>
                <a:lnTo>
                  <a:pt x="3752792" y="582343"/>
                </a:lnTo>
                <a:close/>
              </a:path>
              <a:path w="3752850" h="2838450">
                <a:moveTo>
                  <a:pt x="1023234" y="0"/>
                </a:moveTo>
                <a:lnTo>
                  <a:pt x="625470" y="582343"/>
                </a:lnTo>
                <a:lnTo>
                  <a:pt x="1563666" y="582343"/>
                </a:lnTo>
                <a:lnTo>
                  <a:pt x="102323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2" name="object 52"/>
          <p:cNvSpPr/>
          <p:nvPr/>
        </p:nvSpPr>
        <p:spPr>
          <a:xfrm>
            <a:off x="656756" y="2421539"/>
            <a:ext cx="1706919" cy="1291020"/>
          </a:xfrm>
          <a:custGeom>
            <a:avLst/>
            <a:gdLst/>
            <a:ahLst/>
            <a:cxnLst/>
            <a:rect l="l" t="t" r="r" b="b"/>
            <a:pathLst>
              <a:path w="3752850" h="2838450">
                <a:moveTo>
                  <a:pt x="0" y="582343"/>
                </a:moveTo>
                <a:lnTo>
                  <a:pt x="625470" y="582343"/>
                </a:lnTo>
                <a:lnTo>
                  <a:pt x="1023234" y="0"/>
                </a:lnTo>
                <a:lnTo>
                  <a:pt x="1563666" y="582343"/>
                </a:lnTo>
                <a:lnTo>
                  <a:pt x="3752792" y="582343"/>
                </a:lnTo>
                <a:lnTo>
                  <a:pt x="3752792" y="958287"/>
                </a:lnTo>
                <a:lnTo>
                  <a:pt x="3752792" y="1522204"/>
                </a:lnTo>
                <a:lnTo>
                  <a:pt x="3752792" y="2838019"/>
                </a:lnTo>
                <a:lnTo>
                  <a:pt x="1563666" y="2838019"/>
                </a:lnTo>
                <a:lnTo>
                  <a:pt x="625470" y="2838019"/>
                </a:lnTo>
                <a:lnTo>
                  <a:pt x="0" y="2838019"/>
                </a:lnTo>
                <a:lnTo>
                  <a:pt x="0" y="1522204"/>
                </a:lnTo>
                <a:lnTo>
                  <a:pt x="0" y="958287"/>
                </a:lnTo>
                <a:lnTo>
                  <a:pt x="0" y="582343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3" name="object 53"/>
          <p:cNvSpPr txBox="1"/>
          <p:nvPr/>
        </p:nvSpPr>
        <p:spPr>
          <a:xfrm>
            <a:off x="685268" y="2669202"/>
            <a:ext cx="1743310" cy="83566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：包括周跟踪、里程碑跟踪、 不 定 期 跟 踪 ；  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2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：跟踪内容包括规模、进度、 工作量、成本、资源、风险、问 题等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xfrm>
            <a:off x="6553200" y="6412548"/>
            <a:ext cx="2133600" cy="252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75"/>
              </a:lnSpc>
            </a:pPr>
            <a:fld id="{81D60167-4931-47E6-BA6A-407CBD079E47}" type="slidenum">
              <a:rPr sz="545" spc="10" dirty="0"/>
            </a:fld>
            <a:endParaRPr sz="545" spc="10" dirty="0"/>
          </a:p>
        </p:txBody>
      </p:sp>
    </p:spTree>
  </p:cSld>
  <p:clrMapOvr>
    <a:masterClrMapping/>
  </p:clrMapOvr>
  <p:transition>
    <p:cover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68" y="1058272"/>
            <a:ext cx="1648288" cy="50228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风险管理工作流程</a:t>
            </a:r>
            <a:endParaRPr sz="161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82866" y="2507768"/>
            <a:ext cx="1656375" cy="1211306"/>
          </a:xfrm>
          <a:custGeom>
            <a:avLst/>
            <a:gdLst/>
            <a:ahLst/>
            <a:cxnLst/>
            <a:rect l="l" t="t" r="r" b="b"/>
            <a:pathLst>
              <a:path w="3641725" h="2663190">
                <a:moveTo>
                  <a:pt x="3641609" y="546409"/>
                </a:moveTo>
                <a:lnTo>
                  <a:pt x="0" y="546409"/>
                </a:lnTo>
                <a:lnTo>
                  <a:pt x="0" y="2662894"/>
                </a:lnTo>
                <a:lnTo>
                  <a:pt x="3641609" y="2662894"/>
                </a:lnTo>
                <a:lnTo>
                  <a:pt x="3641609" y="546409"/>
                </a:lnTo>
                <a:close/>
              </a:path>
              <a:path w="3641725" h="2663190">
                <a:moveTo>
                  <a:pt x="968161" y="0"/>
                </a:moveTo>
                <a:lnTo>
                  <a:pt x="606938" y="546409"/>
                </a:lnTo>
                <a:lnTo>
                  <a:pt x="1517335" y="546409"/>
                </a:lnTo>
                <a:lnTo>
                  <a:pt x="968161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" name="object 4"/>
          <p:cNvSpPr/>
          <p:nvPr/>
        </p:nvSpPr>
        <p:spPr>
          <a:xfrm>
            <a:off x="4482866" y="2507768"/>
            <a:ext cx="1656375" cy="1211306"/>
          </a:xfrm>
          <a:custGeom>
            <a:avLst/>
            <a:gdLst/>
            <a:ahLst/>
            <a:cxnLst/>
            <a:rect l="l" t="t" r="r" b="b"/>
            <a:pathLst>
              <a:path w="3641725" h="2663190">
                <a:moveTo>
                  <a:pt x="0" y="546409"/>
                </a:moveTo>
                <a:lnTo>
                  <a:pt x="606938" y="546409"/>
                </a:lnTo>
                <a:lnTo>
                  <a:pt x="968161" y="0"/>
                </a:lnTo>
                <a:lnTo>
                  <a:pt x="1517335" y="546409"/>
                </a:lnTo>
                <a:lnTo>
                  <a:pt x="3641609" y="546409"/>
                </a:lnTo>
                <a:lnTo>
                  <a:pt x="3641609" y="899152"/>
                </a:lnTo>
                <a:lnTo>
                  <a:pt x="3641609" y="1428275"/>
                </a:lnTo>
                <a:lnTo>
                  <a:pt x="3641609" y="2662893"/>
                </a:lnTo>
                <a:lnTo>
                  <a:pt x="1517335" y="2662893"/>
                </a:lnTo>
                <a:lnTo>
                  <a:pt x="606938" y="2662893"/>
                </a:lnTo>
                <a:lnTo>
                  <a:pt x="0" y="2662893"/>
                </a:lnTo>
                <a:lnTo>
                  <a:pt x="0" y="1428275"/>
                </a:lnTo>
                <a:lnTo>
                  <a:pt x="0" y="899152"/>
                </a:lnTo>
                <a:lnTo>
                  <a:pt x="0" y="546409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" name="object 5"/>
          <p:cNvSpPr txBox="1"/>
          <p:nvPr/>
        </p:nvSpPr>
        <p:spPr>
          <a:xfrm>
            <a:off x="4511377" y="2739088"/>
            <a:ext cx="1628937" cy="62801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：缓解方式有：风险规避、 风险转移、风险接受、风险减 弱。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3089" y="1900965"/>
            <a:ext cx="754683" cy="866"/>
          </a:xfrm>
          <a:custGeom>
            <a:avLst/>
            <a:gdLst/>
            <a:ahLst/>
            <a:cxnLst/>
            <a:rect l="l" t="t" r="r" b="b"/>
            <a:pathLst>
              <a:path w="1659254" h="1905">
                <a:moveTo>
                  <a:pt x="0" y="0"/>
                </a:moveTo>
                <a:lnTo>
                  <a:pt x="1659081" y="1308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" name="object 7"/>
          <p:cNvSpPr txBox="1"/>
          <p:nvPr/>
        </p:nvSpPr>
        <p:spPr>
          <a:xfrm>
            <a:off x="1407973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项目规划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18054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4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" name="object 9"/>
          <p:cNvSpPr txBox="1"/>
          <p:nvPr/>
        </p:nvSpPr>
        <p:spPr>
          <a:xfrm>
            <a:off x="2518052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项目跟踪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49886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4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" name="object 11"/>
          <p:cNvSpPr txBox="1"/>
          <p:nvPr/>
        </p:nvSpPr>
        <p:spPr>
          <a:xfrm>
            <a:off x="3549884" y="1673839"/>
            <a:ext cx="742553" cy="294005"/>
          </a:xfrm>
          <a:prstGeom prst="rect">
            <a:avLst/>
          </a:prstGeom>
          <a:solidFill>
            <a:srgbClr val="F2DCDB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风险管理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81717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4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3" name="object 13"/>
          <p:cNvSpPr txBox="1"/>
          <p:nvPr/>
        </p:nvSpPr>
        <p:spPr>
          <a:xfrm>
            <a:off x="4581720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质量保证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13550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5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5" name="object 15"/>
          <p:cNvSpPr txBox="1"/>
          <p:nvPr/>
        </p:nvSpPr>
        <p:spPr>
          <a:xfrm>
            <a:off x="5613551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配置管理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45382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5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7" name="object 17"/>
          <p:cNvSpPr txBox="1"/>
          <p:nvPr/>
        </p:nvSpPr>
        <p:spPr>
          <a:xfrm>
            <a:off x="6645383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度量分析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677215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5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9" name="object 19"/>
          <p:cNvSpPr txBox="1"/>
          <p:nvPr/>
        </p:nvSpPr>
        <p:spPr>
          <a:xfrm>
            <a:off x="7677213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项目结项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54390" y="1900965"/>
            <a:ext cx="754394" cy="866"/>
          </a:xfrm>
          <a:custGeom>
            <a:avLst/>
            <a:gdLst/>
            <a:ahLst/>
            <a:cxnLst/>
            <a:rect l="l" t="t" r="r" b="b"/>
            <a:pathLst>
              <a:path w="1658620" h="1905">
                <a:moveTo>
                  <a:pt x="0" y="0"/>
                </a:moveTo>
                <a:lnTo>
                  <a:pt x="1658432" y="1308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1" name="object 21"/>
          <p:cNvSpPr txBox="1"/>
          <p:nvPr/>
        </p:nvSpPr>
        <p:spPr>
          <a:xfrm>
            <a:off x="454390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项目立项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70899" y="2138292"/>
            <a:ext cx="964632" cy="31316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3" name="object 23"/>
          <p:cNvSpPr txBox="1"/>
          <p:nvPr/>
        </p:nvSpPr>
        <p:spPr>
          <a:xfrm>
            <a:off x="805243" y="2202440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制订风险计划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12473" y="2146373"/>
            <a:ext cx="213560" cy="269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5" name="object 25"/>
          <p:cNvSpPr txBox="1"/>
          <p:nvPr/>
        </p:nvSpPr>
        <p:spPr>
          <a:xfrm>
            <a:off x="1363429" y="2443541"/>
            <a:ext cx="697497" cy="4184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263525" marR="5080" indent="-251460">
              <a:lnSpc>
                <a:spcPct val="101000"/>
              </a:lnSpc>
              <a:spcBef>
                <a:spcPts val="90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风险管理计划 及跟踪表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82800" y="2146373"/>
            <a:ext cx="215638" cy="269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7" name="object 27"/>
          <p:cNvSpPr txBox="1"/>
          <p:nvPr/>
        </p:nvSpPr>
        <p:spPr>
          <a:xfrm>
            <a:off x="405111" y="2453521"/>
            <a:ext cx="170403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775" spc="3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39544" y="2216583"/>
            <a:ext cx="484030" cy="167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9" name="object 29"/>
          <p:cNvSpPr/>
          <p:nvPr/>
        </p:nvSpPr>
        <p:spPr>
          <a:xfrm>
            <a:off x="1881360" y="2286437"/>
            <a:ext cx="345427" cy="0"/>
          </a:xfrm>
          <a:custGeom>
            <a:avLst/>
            <a:gdLst/>
            <a:ahLst/>
            <a:cxnLst/>
            <a:rect l="l" t="t" r="r" b="b"/>
            <a:pathLst>
              <a:path w="759460">
                <a:moveTo>
                  <a:pt x="0" y="0"/>
                </a:moveTo>
                <a:lnTo>
                  <a:pt x="395094" y="0"/>
                </a:lnTo>
                <a:lnTo>
                  <a:pt x="7590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0" name="object 30"/>
          <p:cNvSpPr/>
          <p:nvPr/>
        </p:nvSpPr>
        <p:spPr>
          <a:xfrm>
            <a:off x="2183758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4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1" name="object 31"/>
          <p:cNvSpPr/>
          <p:nvPr/>
        </p:nvSpPr>
        <p:spPr>
          <a:xfrm>
            <a:off x="1859931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2" name="object 32"/>
          <p:cNvSpPr/>
          <p:nvPr/>
        </p:nvSpPr>
        <p:spPr>
          <a:xfrm>
            <a:off x="2564731" y="2082289"/>
            <a:ext cx="980632" cy="314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3" name="object 33"/>
          <p:cNvSpPr txBox="1"/>
          <p:nvPr/>
        </p:nvSpPr>
        <p:spPr>
          <a:xfrm>
            <a:off x="2649792" y="2147076"/>
            <a:ext cx="81186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风险识别与分析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569309" y="2093118"/>
            <a:ext cx="230066" cy="267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5" name="object 35"/>
          <p:cNvSpPr txBox="1"/>
          <p:nvPr/>
        </p:nvSpPr>
        <p:spPr>
          <a:xfrm>
            <a:off x="3142511" y="2388177"/>
            <a:ext cx="697497" cy="4184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263525" marR="5080" indent="-251460">
              <a:lnSpc>
                <a:spcPct val="101000"/>
              </a:lnSpc>
              <a:spcBef>
                <a:spcPts val="90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风险管理计划 及跟踪表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72412" y="2091009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7" name="object 37"/>
          <p:cNvSpPr txBox="1"/>
          <p:nvPr/>
        </p:nvSpPr>
        <p:spPr>
          <a:xfrm>
            <a:off x="2308754" y="2398157"/>
            <a:ext cx="170403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775" spc="3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788237" y="2161150"/>
            <a:ext cx="529747" cy="1674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9" name="object 39"/>
          <p:cNvSpPr/>
          <p:nvPr/>
        </p:nvSpPr>
        <p:spPr>
          <a:xfrm>
            <a:off x="3830183" y="2231073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0" name="object 40"/>
          <p:cNvSpPr/>
          <p:nvPr/>
        </p:nvSpPr>
        <p:spPr>
          <a:xfrm>
            <a:off x="4178155" y="2206069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1" name="object 41"/>
          <p:cNvSpPr/>
          <p:nvPr/>
        </p:nvSpPr>
        <p:spPr>
          <a:xfrm>
            <a:off x="3808753" y="2209643"/>
            <a:ext cx="42860" cy="42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2" name="object 42"/>
          <p:cNvSpPr/>
          <p:nvPr/>
        </p:nvSpPr>
        <p:spPr>
          <a:xfrm>
            <a:off x="4536283" y="2082289"/>
            <a:ext cx="981775" cy="3143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3" name="object 43"/>
          <p:cNvSpPr txBox="1"/>
          <p:nvPr/>
        </p:nvSpPr>
        <p:spPr>
          <a:xfrm>
            <a:off x="4621800" y="2147076"/>
            <a:ext cx="81186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风险缓解与规避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511353" y="2091008"/>
            <a:ext cx="240635" cy="269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5" name="object 45"/>
          <p:cNvSpPr txBox="1"/>
          <p:nvPr/>
        </p:nvSpPr>
        <p:spPr>
          <a:xfrm>
            <a:off x="5176868" y="2388177"/>
            <a:ext cx="697497" cy="4184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263525" marR="5080" indent="-251460">
              <a:lnSpc>
                <a:spcPct val="101000"/>
              </a:lnSpc>
              <a:spcBef>
                <a:spcPts val="90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风险管理计划 及跟踪表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302947" y="2091009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7" name="object 47"/>
          <p:cNvSpPr txBox="1"/>
          <p:nvPr/>
        </p:nvSpPr>
        <p:spPr>
          <a:xfrm>
            <a:off x="4352852" y="2398157"/>
            <a:ext cx="252139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PMO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245240" y="2428116"/>
            <a:ext cx="2030684" cy="1291020"/>
          </a:xfrm>
          <a:custGeom>
            <a:avLst/>
            <a:gdLst/>
            <a:ahLst/>
            <a:cxnLst/>
            <a:rect l="l" t="t" r="r" b="b"/>
            <a:pathLst>
              <a:path w="4464684" h="2838450">
                <a:moveTo>
                  <a:pt x="4464360" y="582343"/>
                </a:moveTo>
                <a:lnTo>
                  <a:pt x="0" y="582343"/>
                </a:lnTo>
                <a:lnTo>
                  <a:pt x="0" y="2838019"/>
                </a:lnTo>
                <a:lnTo>
                  <a:pt x="4464360" y="2838019"/>
                </a:lnTo>
                <a:lnTo>
                  <a:pt x="4464360" y="582343"/>
                </a:lnTo>
                <a:close/>
              </a:path>
              <a:path w="4464684" h="2838450">
                <a:moveTo>
                  <a:pt x="1186895" y="0"/>
                </a:moveTo>
                <a:lnTo>
                  <a:pt x="744056" y="582343"/>
                </a:lnTo>
                <a:lnTo>
                  <a:pt x="1860151" y="582343"/>
                </a:lnTo>
                <a:lnTo>
                  <a:pt x="1186895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9" name="object 49"/>
          <p:cNvSpPr/>
          <p:nvPr/>
        </p:nvSpPr>
        <p:spPr>
          <a:xfrm>
            <a:off x="2245240" y="2428116"/>
            <a:ext cx="2030684" cy="1291020"/>
          </a:xfrm>
          <a:custGeom>
            <a:avLst/>
            <a:gdLst/>
            <a:ahLst/>
            <a:cxnLst/>
            <a:rect l="l" t="t" r="r" b="b"/>
            <a:pathLst>
              <a:path w="4464684" h="2838450">
                <a:moveTo>
                  <a:pt x="0" y="582343"/>
                </a:moveTo>
                <a:lnTo>
                  <a:pt x="744056" y="582343"/>
                </a:lnTo>
                <a:lnTo>
                  <a:pt x="1186894" y="0"/>
                </a:lnTo>
                <a:lnTo>
                  <a:pt x="1860151" y="582343"/>
                </a:lnTo>
                <a:lnTo>
                  <a:pt x="4464360" y="582343"/>
                </a:lnTo>
                <a:lnTo>
                  <a:pt x="4464360" y="958287"/>
                </a:lnTo>
                <a:lnTo>
                  <a:pt x="4464360" y="1522204"/>
                </a:lnTo>
                <a:lnTo>
                  <a:pt x="4464360" y="2838019"/>
                </a:lnTo>
                <a:lnTo>
                  <a:pt x="1860151" y="2838019"/>
                </a:lnTo>
                <a:lnTo>
                  <a:pt x="744056" y="2838019"/>
                </a:lnTo>
                <a:lnTo>
                  <a:pt x="0" y="2838019"/>
                </a:lnTo>
                <a:lnTo>
                  <a:pt x="0" y="1522204"/>
                </a:lnTo>
                <a:lnTo>
                  <a:pt x="0" y="958287"/>
                </a:lnTo>
                <a:lnTo>
                  <a:pt x="0" y="582343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0" name="object 50"/>
          <p:cNvSpPr txBox="1"/>
          <p:nvPr/>
        </p:nvSpPr>
        <p:spPr>
          <a:xfrm>
            <a:off x="2273751" y="2675780"/>
            <a:ext cx="1971765" cy="112903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 algn="just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：项目经理组织项目成员或项目干 系人通过对已经识别的风险的分析，确 定风险的类别、来源、严重性、可能性 等参数。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885" spc="15" dirty="0">
                <a:latin typeface="Verdana" panose="020B0604030504040204"/>
                <a:cs typeface="Verdana" panose="020B0604030504040204"/>
              </a:rPr>
              <a:t>Tip2</a:t>
            </a:r>
            <a:r>
              <a:rPr sz="885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风险值＝风险概率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*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风险影响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82798" y="2424158"/>
            <a:ext cx="1706919" cy="1291020"/>
          </a:xfrm>
          <a:custGeom>
            <a:avLst/>
            <a:gdLst/>
            <a:ahLst/>
            <a:cxnLst/>
            <a:rect l="l" t="t" r="r" b="b"/>
            <a:pathLst>
              <a:path w="3752850" h="2838450">
                <a:moveTo>
                  <a:pt x="3752792" y="582343"/>
                </a:moveTo>
                <a:lnTo>
                  <a:pt x="0" y="582343"/>
                </a:lnTo>
                <a:lnTo>
                  <a:pt x="0" y="2838019"/>
                </a:lnTo>
                <a:lnTo>
                  <a:pt x="3752792" y="2838019"/>
                </a:lnTo>
                <a:lnTo>
                  <a:pt x="3752792" y="582343"/>
                </a:lnTo>
                <a:close/>
              </a:path>
              <a:path w="3752850" h="2838450">
                <a:moveTo>
                  <a:pt x="1023234" y="0"/>
                </a:moveTo>
                <a:lnTo>
                  <a:pt x="625470" y="582343"/>
                </a:lnTo>
                <a:lnTo>
                  <a:pt x="1563666" y="582343"/>
                </a:lnTo>
                <a:lnTo>
                  <a:pt x="102323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2" name="object 52"/>
          <p:cNvSpPr/>
          <p:nvPr/>
        </p:nvSpPr>
        <p:spPr>
          <a:xfrm>
            <a:off x="382798" y="2424158"/>
            <a:ext cx="1706919" cy="1291020"/>
          </a:xfrm>
          <a:custGeom>
            <a:avLst/>
            <a:gdLst/>
            <a:ahLst/>
            <a:cxnLst/>
            <a:rect l="l" t="t" r="r" b="b"/>
            <a:pathLst>
              <a:path w="3752850" h="2838450">
                <a:moveTo>
                  <a:pt x="0" y="582343"/>
                </a:moveTo>
                <a:lnTo>
                  <a:pt x="625470" y="582343"/>
                </a:lnTo>
                <a:lnTo>
                  <a:pt x="1023234" y="0"/>
                </a:lnTo>
                <a:lnTo>
                  <a:pt x="1563666" y="582343"/>
                </a:lnTo>
                <a:lnTo>
                  <a:pt x="3752792" y="582343"/>
                </a:lnTo>
                <a:lnTo>
                  <a:pt x="3752792" y="958287"/>
                </a:lnTo>
                <a:lnTo>
                  <a:pt x="3752792" y="1522204"/>
                </a:lnTo>
                <a:lnTo>
                  <a:pt x="3752792" y="2838019"/>
                </a:lnTo>
                <a:lnTo>
                  <a:pt x="1563666" y="2838019"/>
                </a:lnTo>
                <a:lnTo>
                  <a:pt x="625470" y="2838019"/>
                </a:lnTo>
                <a:lnTo>
                  <a:pt x="0" y="2838019"/>
                </a:lnTo>
                <a:lnTo>
                  <a:pt x="0" y="1522204"/>
                </a:lnTo>
                <a:lnTo>
                  <a:pt x="0" y="958287"/>
                </a:lnTo>
                <a:lnTo>
                  <a:pt x="0" y="582343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3" name="object 53"/>
          <p:cNvSpPr txBox="1"/>
          <p:nvPr/>
        </p:nvSpPr>
        <p:spPr>
          <a:xfrm>
            <a:off x="411309" y="2671821"/>
            <a:ext cx="1628937" cy="62801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 algn="just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：根据组织风险列表库及项 目的特定情况，制订项目风险计 划；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395829" y="2075431"/>
            <a:ext cx="934915" cy="31430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5" name="object 55"/>
          <p:cNvSpPr/>
          <p:nvPr/>
        </p:nvSpPr>
        <p:spPr>
          <a:xfrm>
            <a:off x="7358170" y="2085739"/>
            <a:ext cx="230051" cy="2678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6" name="object 56"/>
          <p:cNvSpPr txBox="1"/>
          <p:nvPr/>
        </p:nvSpPr>
        <p:spPr>
          <a:xfrm>
            <a:off x="6629478" y="2139698"/>
            <a:ext cx="1081048" cy="1752600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风险跟踪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106805" marR="5080" indent="-251460">
              <a:lnSpc>
                <a:spcPct val="101000"/>
              </a:lnSpc>
              <a:spcBef>
                <a:spcPts val="1800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风险管理计划 及跟踪表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139185" y="2083630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8" name="object 58"/>
          <p:cNvSpPr txBox="1"/>
          <p:nvPr/>
        </p:nvSpPr>
        <p:spPr>
          <a:xfrm>
            <a:off x="6189090" y="2390779"/>
            <a:ext cx="252139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PMO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710642" y="2161150"/>
            <a:ext cx="529747" cy="167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0" name="object 60"/>
          <p:cNvSpPr/>
          <p:nvPr/>
        </p:nvSpPr>
        <p:spPr>
          <a:xfrm>
            <a:off x="5752595" y="2231073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1" name="object 61"/>
          <p:cNvSpPr/>
          <p:nvPr/>
        </p:nvSpPr>
        <p:spPr>
          <a:xfrm>
            <a:off x="6100567" y="2206069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2" name="object 62"/>
          <p:cNvSpPr/>
          <p:nvPr/>
        </p:nvSpPr>
        <p:spPr>
          <a:xfrm>
            <a:off x="5731166" y="2209643"/>
            <a:ext cx="42860" cy="42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3" name="object 63"/>
          <p:cNvSpPr/>
          <p:nvPr/>
        </p:nvSpPr>
        <p:spPr>
          <a:xfrm>
            <a:off x="6382170" y="2507768"/>
            <a:ext cx="1656375" cy="1211306"/>
          </a:xfrm>
          <a:custGeom>
            <a:avLst/>
            <a:gdLst/>
            <a:ahLst/>
            <a:cxnLst/>
            <a:rect l="l" t="t" r="r" b="b"/>
            <a:pathLst>
              <a:path w="3641725" h="2663190">
                <a:moveTo>
                  <a:pt x="3641609" y="546409"/>
                </a:moveTo>
                <a:lnTo>
                  <a:pt x="0" y="546409"/>
                </a:lnTo>
                <a:lnTo>
                  <a:pt x="0" y="2662894"/>
                </a:lnTo>
                <a:lnTo>
                  <a:pt x="3641609" y="2662894"/>
                </a:lnTo>
                <a:lnTo>
                  <a:pt x="3641609" y="546409"/>
                </a:lnTo>
                <a:close/>
              </a:path>
              <a:path w="3641725" h="2663190">
                <a:moveTo>
                  <a:pt x="968161" y="0"/>
                </a:moveTo>
                <a:lnTo>
                  <a:pt x="606938" y="546409"/>
                </a:lnTo>
                <a:lnTo>
                  <a:pt x="1517335" y="546409"/>
                </a:lnTo>
                <a:lnTo>
                  <a:pt x="968161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4" name="object 64"/>
          <p:cNvSpPr/>
          <p:nvPr/>
        </p:nvSpPr>
        <p:spPr>
          <a:xfrm>
            <a:off x="6382170" y="2507768"/>
            <a:ext cx="1656375" cy="1211306"/>
          </a:xfrm>
          <a:custGeom>
            <a:avLst/>
            <a:gdLst/>
            <a:ahLst/>
            <a:cxnLst/>
            <a:rect l="l" t="t" r="r" b="b"/>
            <a:pathLst>
              <a:path w="3641725" h="2663190">
                <a:moveTo>
                  <a:pt x="0" y="546409"/>
                </a:moveTo>
                <a:lnTo>
                  <a:pt x="606938" y="546409"/>
                </a:lnTo>
                <a:lnTo>
                  <a:pt x="968161" y="0"/>
                </a:lnTo>
                <a:lnTo>
                  <a:pt x="1517335" y="546409"/>
                </a:lnTo>
                <a:lnTo>
                  <a:pt x="3641609" y="546409"/>
                </a:lnTo>
                <a:lnTo>
                  <a:pt x="3641609" y="899152"/>
                </a:lnTo>
                <a:lnTo>
                  <a:pt x="3641609" y="1428275"/>
                </a:lnTo>
                <a:lnTo>
                  <a:pt x="3641609" y="2662893"/>
                </a:lnTo>
                <a:lnTo>
                  <a:pt x="1517335" y="2662893"/>
                </a:lnTo>
                <a:lnTo>
                  <a:pt x="606938" y="2662893"/>
                </a:lnTo>
                <a:lnTo>
                  <a:pt x="0" y="2662893"/>
                </a:lnTo>
                <a:lnTo>
                  <a:pt x="0" y="1428275"/>
                </a:lnTo>
                <a:lnTo>
                  <a:pt x="0" y="899152"/>
                </a:lnTo>
                <a:lnTo>
                  <a:pt x="0" y="546409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5" name="object 65"/>
          <p:cNvSpPr txBox="1"/>
          <p:nvPr/>
        </p:nvSpPr>
        <p:spPr>
          <a:xfrm>
            <a:off x="6410682" y="2739088"/>
            <a:ext cx="1514565" cy="62801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 algn="just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：应根据当前最新的风险 状态，来周期性更新风险跟踪 表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xfrm>
            <a:off x="6553200" y="6412548"/>
            <a:ext cx="2133600" cy="252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75"/>
              </a:lnSpc>
            </a:pPr>
            <a:fld id="{81D60167-4931-47E6-BA6A-407CBD079E47}" type="slidenum">
              <a:rPr sz="545" spc="10" dirty="0"/>
            </a:fld>
            <a:endParaRPr sz="545" spc="10" dirty="0"/>
          </a:p>
        </p:txBody>
      </p:sp>
    </p:spTree>
  </p:cSld>
  <p:clrMapOvr>
    <a:masterClrMapping/>
  </p:clrMapOvr>
  <p:transition>
    <p:cover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68" y="1058272"/>
            <a:ext cx="1648288" cy="50228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风险管理工作流程</a:t>
            </a:r>
            <a:endParaRPr sz="161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89" y="1900965"/>
            <a:ext cx="754683" cy="866"/>
          </a:xfrm>
          <a:custGeom>
            <a:avLst/>
            <a:gdLst/>
            <a:ahLst/>
            <a:cxnLst/>
            <a:rect l="l" t="t" r="r" b="b"/>
            <a:pathLst>
              <a:path w="1659254" h="1905">
                <a:moveTo>
                  <a:pt x="0" y="0"/>
                </a:moveTo>
                <a:lnTo>
                  <a:pt x="1659081" y="1308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" name="object 4"/>
          <p:cNvSpPr txBox="1"/>
          <p:nvPr/>
        </p:nvSpPr>
        <p:spPr>
          <a:xfrm>
            <a:off x="1407973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项目规划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8054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4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" name="object 6"/>
          <p:cNvSpPr txBox="1"/>
          <p:nvPr/>
        </p:nvSpPr>
        <p:spPr>
          <a:xfrm>
            <a:off x="2518052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项目跟踪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49886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4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" name="object 8"/>
          <p:cNvSpPr txBox="1"/>
          <p:nvPr/>
        </p:nvSpPr>
        <p:spPr>
          <a:xfrm>
            <a:off x="3549884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风险管理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81717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4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" name="object 10"/>
          <p:cNvSpPr txBox="1"/>
          <p:nvPr/>
        </p:nvSpPr>
        <p:spPr>
          <a:xfrm>
            <a:off x="4581720" y="1673839"/>
            <a:ext cx="742553" cy="294005"/>
          </a:xfrm>
          <a:prstGeom prst="rect">
            <a:avLst/>
          </a:prstGeom>
          <a:solidFill>
            <a:srgbClr val="F2DCDB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质量保证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3550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5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2" name="object 12"/>
          <p:cNvSpPr txBox="1"/>
          <p:nvPr/>
        </p:nvSpPr>
        <p:spPr>
          <a:xfrm>
            <a:off x="5613551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配置管理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45382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5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4" name="object 14"/>
          <p:cNvSpPr txBox="1"/>
          <p:nvPr/>
        </p:nvSpPr>
        <p:spPr>
          <a:xfrm>
            <a:off x="6645383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度量分析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77215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5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6" name="object 16"/>
          <p:cNvSpPr txBox="1"/>
          <p:nvPr/>
        </p:nvSpPr>
        <p:spPr>
          <a:xfrm>
            <a:off x="7677213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项目结项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4390" y="1900965"/>
            <a:ext cx="754394" cy="866"/>
          </a:xfrm>
          <a:custGeom>
            <a:avLst/>
            <a:gdLst/>
            <a:ahLst/>
            <a:cxnLst/>
            <a:rect l="l" t="t" r="r" b="b"/>
            <a:pathLst>
              <a:path w="1658620" h="1905">
                <a:moveTo>
                  <a:pt x="0" y="0"/>
                </a:moveTo>
                <a:lnTo>
                  <a:pt x="1658432" y="1308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8" name="object 18"/>
          <p:cNvSpPr txBox="1"/>
          <p:nvPr/>
        </p:nvSpPr>
        <p:spPr>
          <a:xfrm>
            <a:off x="454390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项目立项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0899" y="2138292"/>
            <a:ext cx="964632" cy="31316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0" name="object 20"/>
          <p:cNvSpPr txBox="1"/>
          <p:nvPr/>
        </p:nvSpPr>
        <p:spPr>
          <a:xfrm>
            <a:off x="805243" y="2202440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制订质量计划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12473" y="2146373"/>
            <a:ext cx="213560" cy="269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2" name="object 22"/>
          <p:cNvSpPr txBox="1"/>
          <p:nvPr/>
        </p:nvSpPr>
        <p:spPr>
          <a:xfrm>
            <a:off x="1363430" y="2443541"/>
            <a:ext cx="697497" cy="4184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263525" marR="5080" indent="-251460">
              <a:lnSpc>
                <a:spcPct val="101000"/>
              </a:lnSpc>
              <a:spcBef>
                <a:spcPts val="90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质量保证计划 及跟踪表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2800" y="2146373"/>
            <a:ext cx="215638" cy="269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4" name="object 24"/>
          <p:cNvSpPr txBox="1"/>
          <p:nvPr/>
        </p:nvSpPr>
        <p:spPr>
          <a:xfrm>
            <a:off x="409098" y="2453521"/>
            <a:ext cx="161738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QA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839544" y="2216583"/>
            <a:ext cx="484030" cy="167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6" name="object 26"/>
          <p:cNvSpPr/>
          <p:nvPr/>
        </p:nvSpPr>
        <p:spPr>
          <a:xfrm>
            <a:off x="1881360" y="2286437"/>
            <a:ext cx="345427" cy="0"/>
          </a:xfrm>
          <a:custGeom>
            <a:avLst/>
            <a:gdLst/>
            <a:ahLst/>
            <a:cxnLst/>
            <a:rect l="l" t="t" r="r" b="b"/>
            <a:pathLst>
              <a:path w="759460">
                <a:moveTo>
                  <a:pt x="0" y="0"/>
                </a:moveTo>
                <a:lnTo>
                  <a:pt x="395094" y="0"/>
                </a:lnTo>
                <a:lnTo>
                  <a:pt x="7590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7" name="object 27"/>
          <p:cNvSpPr/>
          <p:nvPr/>
        </p:nvSpPr>
        <p:spPr>
          <a:xfrm>
            <a:off x="2183758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4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8" name="object 28"/>
          <p:cNvSpPr/>
          <p:nvPr/>
        </p:nvSpPr>
        <p:spPr>
          <a:xfrm>
            <a:off x="1859931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9" name="object 29"/>
          <p:cNvSpPr/>
          <p:nvPr/>
        </p:nvSpPr>
        <p:spPr>
          <a:xfrm>
            <a:off x="2564731" y="2082289"/>
            <a:ext cx="980632" cy="314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0" name="object 30"/>
          <p:cNvSpPr/>
          <p:nvPr/>
        </p:nvSpPr>
        <p:spPr>
          <a:xfrm>
            <a:off x="3569309" y="2093118"/>
            <a:ext cx="230066" cy="267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1" name="object 31"/>
          <p:cNvSpPr txBox="1"/>
          <p:nvPr/>
        </p:nvSpPr>
        <p:spPr>
          <a:xfrm>
            <a:off x="2649792" y="2147076"/>
            <a:ext cx="1133036" cy="119824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过程及产品检查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094740">
              <a:lnSpc>
                <a:spcPct val="100000"/>
              </a:lnSpc>
              <a:spcBef>
                <a:spcPts val="1835"/>
              </a:spcBef>
            </a:pPr>
            <a:r>
              <a:rPr sz="885" spc="-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A审计报告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72412" y="2091009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3" name="object 33"/>
          <p:cNvSpPr txBox="1"/>
          <p:nvPr/>
        </p:nvSpPr>
        <p:spPr>
          <a:xfrm>
            <a:off x="2308754" y="2398157"/>
            <a:ext cx="170403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775" spc="3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788237" y="2161150"/>
            <a:ext cx="529747" cy="1674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5" name="object 35"/>
          <p:cNvSpPr/>
          <p:nvPr/>
        </p:nvSpPr>
        <p:spPr>
          <a:xfrm>
            <a:off x="3830183" y="2231073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6" name="object 36"/>
          <p:cNvSpPr/>
          <p:nvPr/>
        </p:nvSpPr>
        <p:spPr>
          <a:xfrm>
            <a:off x="4178155" y="2206069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7" name="object 37"/>
          <p:cNvSpPr/>
          <p:nvPr/>
        </p:nvSpPr>
        <p:spPr>
          <a:xfrm>
            <a:off x="3808753" y="2209643"/>
            <a:ext cx="42860" cy="42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8" name="object 38"/>
          <p:cNvSpPr/>
          <p:nvPr/>
        </p:nvSpPr>
        <p:spPr>
          <a:xfrm>
            <a:off x="4559142" y="2082289"/>
            <a:ext cx="934915" cy="3143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9" name="object 39"/>
          <p:cNvSpPr txBox="1"/>
          <p:nvPr/>
        </p:nvSpPr>
        <p:spPr>
          <a:xfrm>
            <a:off x="4678946" y="2147076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不符合项跟踪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521931" y="2093118"/>
            <a:ext cx="230057" cy="267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1" name="object 41"/>
          <p:cNvSpPr txBox="1"/>
          <p:nvPr/>
        </p:nvSpPr>
        <p:spPr>
          <a:xfrm>
            <a:off x="5176352" y="2388177"/>
            <a:ext cx="64088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-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A问题报告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302947" y="2091009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3" name="object 43"/>
          <p:cNvSpPr txBox="1"/>
          <p:nvPr/>
        </p:nvSpPr>
        <p:spPr>
          <a:xfrm>
            <a:off x="4352852" y="2398157"/>
            <a:ext cx="252139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PMO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245240" y="2428116"/>
            <a:ext cx="2030684" cy="1291020"/>
          </a:xfrm>
          <a:custGeom>
            <a:avLst/>
            <a:gdLst/>
            <a:ahLst/>
            <a:cxnLst/>
            <a:rect l="l" t="t" r="r" b="b"/>
            <a:pathLst>
              <a:path w="4464684" h="2838450">
                <a:moveTo>
                  <a:pt x="4464360" y="582343"/>
                </a:moveTo>
                <a:lnTo>
                  <a:pt x="0" y="582343"/>
                </a:lnTo>
                <a:lnTo>
                  <a:pt x="0" y="2838019"/>
                </a:lnTo>
                <a:lnTo>
                  <a:pt x="4464360" y="2838019"/>
                </a:lnTo>
                <a:lnTo>
                  <a:pt x="4464360" y="582343"/>
                </a:lnTo>
                <a:close/>
              </a:path>
              <a:path w="4464684" h="2838450">
                <a:moveTo>
                  <a:pt x="1186895" y="0"/>
                </a:moveTo>
                <a:lnTo>
                  <a:pt x="744056" y="582343"/>
                </a:lnTo>
                <a:lnTo>
                  <a:pt x="1860151" y="582343"/>
                </a:lnTo>
                <a:lnTo>
                  <a:pt x="1186895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5" name="object 45"/>
          <p:cNvSpPr/>
          <p:nvPr/>
        </p:nvSpPr>
        <p:spPr>
          <a:xfrm>
            <a:off x="2245240" y="2428116"/>
            <a:ext cx="2030684" cy="1291020"/>
          </a:xfrm>
          <a:custGeom>
            <a:avLst/>
            <a:gdLst/>
            <a:ahLst/>
            <a:cxnLst/>
            <a:rect l="l" t="t" r="r" b="b"/>
            <a:pathLst>
              <a:path w="4464684" h="2838450">
                <a:moveTo>
                  <a:pt x="0" y="582343"/>
                </a:moveTo>
                <a:lnTo>
                  <a:pt x="744056" y="582343"/>
                </a:lnTo>
                <a:lnTo>
                  <a:pt x="1186894" y="0"/>
                </a:lnTo>
                <a:lnTo>
                  <a:pt x="1860151" y="582343"/>
                </a:lnTo>
                <a:lnTo>
                  <a:pt x="4464360" y="582343"/>
                </a:lnTo>
                <a:lnTo>
                  <a:pt x="4464360" y="958287"/>
                </a:lnTo>
                <a:lnTo>
                  <a:pt x="4464360" y="1522204"/>
                </a:lnTo>
                <a:lnTo>
                  <a:pt x="4464360" y="2838019"/>
                </a:lnTo>
                <a:lnTo>
                  <a:pt x="1860151" y="2838019"/>
                </a:lnTo>
                <a:lnTo>
                  <a:pt x="744056" y="2838019"/>
                </a:lnTo>
                <a:lnTo>
                  <a:pt x="0" y="2838019"/>
                </a:lnTo>
                <a:lnTo>
                  <a:pt x="0" y="1522204"/>
                </a:lnTo>
                <a:lnTo>
                  <a:pt x="0" y="958287"/>
                </a:lnTo>
                <a:lnTo>
                  <a:pt x="0" y="582343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6" name="object 46"/>
          <p:cNvSpPr txBox="1"/>
          <p:nvPr/>
        </p:nvSpPr>
        <p:spPr>
          <a:xfrm>
            <a:off x="2273751" y="2675780"/>
            <a:ext cx="1971765" cy="62801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：审计前根据公司提供的《过程检 查列表》或者《产品检查列表》进行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82798" y="2424158"/>
            <a:ext cx="1706919" cy="1291020"/>
          </a:xfrm>
          <a:custGeom>
            <a:avLst/>
            <a:gdLst/>
            <a:ahLst/>
            <a:cxnLst/>
            <a:rect l="l" t="t" r="r" b="b"/>
            <a:pathLst>
              <a:path w="3752850" h="2838450">
                <a:moveTo>
                  <a:pt x="3752792" y="582343"/>
                </a:moveTo>
                <a:lnTo>
                  <a:pt x="0" y="582343"/>
                </a:lnTo>
                <a:lnTo>
                  <a:pt x="0" y="2838019"/>
                </a:lnTo>
                <a:lnTo>
                  <a:pt x="3752792" y="2838019"/>
                </a:lnTo>
                <a:lnTo>
                  <a:pt x="3752792" y="582343"/>
                </a:lnTo>
                <a:close/>
              </a:path>
              <a:path w="3752850" h="2838450">
                <a:moveTo>
                  <a:pt x="1023234" y="0"/>
                </a:moveTo>
                <a:lnTo>
                  <a:pt x="625470" y="582343"/>
                </a:lnTo>
                <a:lnTo>
                  <a:pt x="1563666" y="582343"/>
                </a:lnTo>
                <a:lnTo>
                  <a:pt x="102323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8" name="object 48"/>
          <p:cNvSpPr/>
          <p:nvPr/>
        </p:nvSpPr>
        <p:spPr>
          <a:xfrm>
            <a:off x="382798" y="2424158"/>
            <a:ext cx="1706919" cy="1291020"/>
          </a:xfrm>
          <a:custGeom>
            <a:avLst/>
            <a:gdLst/>
            <a:ahLst/>
            <a:cxnLst/>
            <a:rect l="l" t="t" r="r" b="b"/>
            <a:pathLst>
              <a:path w="3752850" h="2838450">
                <a:moveTo>
                  <a:pt x="0" y="582343"/>
                </a:moveTo>
                <a:lnTo>
                  <a:pt x="625470" y="582343"/>
                </a:lnTo>
                <a:lnTo>
                  <a:pt x="1023234" y="0"/>
                </a:lnTo>
                <a:lnTo>
                  <a:pt x="1563666" y="582343"/>
                </a:lnTo>
                <a:lnTo>
                  <a:pt x="3752792" y="582343"/>
                </a:lnTo>
                <a:lnTo>
                  <a:pt x="3752792" y="958287"/>
                </a:lnTo>
                <a:lnTo>
                  <a:pt x="3752792" y="1522204"/>
                </a:lnTo>
                <a:lnTo>
                  <a:pt x="3752792" y="2838019"/>
                </a:lnTo>
                <a:lnTo>
                  <a:pt x="1563666" y="2838019"/>
                </a:lnTo>
                <a:lnTo>
                  <a:pt x="625470" y="2838019"/>
                </a:lnTo>
                <a:lnTo>
                  <a:pt x="0" y="2838019"/>
                </a:lnTo>
                <a:lnTo>
                  <a:pt x="0" y="1522204"/>
                </a:lnTo>
                <a:lnTo>
                  <a:pt x="0" y="958287"/>
                </a:lnTo>
                <a:lnTo>
                  <a:pt x="0" y="582343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9" name="object 49"/>
          <p:cNvSpPr txBox="1"/>
          <p:nvPr/>
        </p:nvSpPr>
        <p:spPr>
          <a:xfrm>
            <a:off x="411309" y="2671821"/>
            <a:ext cx="1626627" cy="42037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：根据项目计划以及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PDP</a:t>
            </a:r>
            <a:r>
              <a:rPr sz="885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编 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制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QA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计划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395829" y="2075431"/>
            <a:ext cx="934915" cy="31430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1" name="object 51"/>
          <p:cNvSpPr/>
          <p:nvPr/>
        </p:nvSpPr>
        <p:spPr>
          <a:xfrm>
            <a:off x="7358170" y="2085739"/>
            <a:ext cx="230051" cy="2678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2" name="object 52"/>
          <p:cNvSpPr txBox="1"/>
          <p:nvPr/>
        </p:nvSpPr>
        <p:spPr>
          <a:xfrm>
            <a:off x="6515185" y="2139698"/>
            <a:ext cx="1138234" cy="119824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质量活动总结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106170">
              <a:lnSpc>
                <a:spcPct val="100000"/>
              </a:lnSpc>
              <a:spcBef>
                <a:spcPts val="1835"/>
              </a:spcBef>
            </a:pPr>
            <a:r>
              <a:rPr sz="885" spc="-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A总结报告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139185" y="2083630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4" name="object 54"/>
          <p:cNvSpPr txBox="1"/>
          <p:nvPr/>
        </p:nvSpPr>
        <p:spPr>
          <a:xfrm>
            <a:off x="6189090" y="2390779"/>
            <a:ext cx="252139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PMO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10642" y="2161150"/>
            <a:ext cx="529747" cy="167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6" name="object 56"/>
          <p:cNvSpPr/>
          <p:nvPr/>
        </p:nvSpPr>
        <p:spPr>
          <a:xfrm>
            <a:off x="5752595" y="2231073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7" name="object 57"/>
          <p:cNvSpPr/>
          <p:nvPr/>
        </p:nvSpPr>
        <p:spPr>
          <a:xfrm>
            <a:off x="6100567" y="2206069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8" name="object 58"/>
          <p:cNvSpPr/>
          <p:nvPr/>
        </p:nvSpPr>
        <p:spPr>
          <a:xfrm>
            <a:off x="5731166" y="2209643"/>
            <a:ext cx="42860" cy="42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9" name="object 59"/>
          <p:cNvSpPr/>
          <p:nvPr/>
        </p:nvSpPr>
        <p:spPr>
          <a:xfrm>
            <a:off x="6382170" y="2507768"/>
            <a:ext cx="1656375" cy="1211306"/>
          </a:xfrm>
          <a:custGeom>
            <a:avLst/>
            <a:gdLst/>
            <a:ahLst/>
            <a:cxnLst/>
            <a:rect l="l" t="t" r="r" b="b"/>
            <a:pathLst>
              <a:path w="3641725" h="2663190">
                <a:moveTo>
                  <a:pt x="3641609" y="546409"/>
                </a:moveTo>
                <a:lnTo>
                  <a:pt x="0" y="546409"/>
                </a:lnTo>
                <a:lnTo>
                  <a:pt x="0" y="2662894"/>
                </a:lnTo>
                <a:lnTo>
                  <a:pt x="3641609" y="2662894"/>
                </a:lnTo>
                <a:lnTo>
                  <a:pt x="3641609" y="546409"/>
                </a:lnTo>
                <a:close/>
              </a:path>
              <a:path w="3641725" h="2663190">
                <a:moveTo>
                  <a:pt x="968161" y="0"/>
                </a:moveTo>
                <a:lnTo>
                  <a:pt x="606938" y="546409"/>
                </a:lnTo>
                <a:lnTo>
                  <a:pt x="1517335" y="546409"/>
                </a:lnTo>
                <a:lnTo>
                  <a:pt x="968161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0" name="object 60"/>
          <p:cNvSpPr/>
          <p:nvPr/>
        </p:nvSpPr>
        <p:spPr>
          <a:xfrm>
            <a:off x="6382170" y="2507768"/>
            <a:ext cx="1656375" cy="1211306"/>
          </a:xfrm>
          <a:custGeom>
            <a:avLst/>
            <a:gdLst/>
            <a:ahLst/>
            <a:cxnLst/>
            <a:rect l="l" t="t" r="r" b="b"/>
            <a:pathLst>
              <a:path w="3641725" h="2663190">
                <a:moveTo>
                  <a:pt x="0" y="546409"/>
                </a:moveTo>
                <a:lnTo>
                  <a:pt x="606938" y="546409"/>
                </a:lnTo>
                <a:lnTo>
                  <a:pt x="968161" y="0"/>
                </a:lnTo>
                <a:lnTo>
                  <a:pt x="1517335" y="546409"/>
                </a:lnTo>
                <a:lnTo>
                  <a:pt x="3641609" y="546409"/>
                </a:lnTo>
                <a:lnTo>
                  <a:pt x="3641609" y="899152"/>
                </a:lnTo>
                <a:lnTo>
                  <a:pt x="3641609" y="1428275"/>
                </a:lnTo>
                <a:lnTo>
                  <a:pt x="3641609" y="2662893"/>
                </a:lnTo>
                <a:lnTo>
                  <a:pt x="1517335" y="2662893"/>
                </a:lnTo>
                <a:lnTo>
                  <a:pt x="606938" y="2662893"/>
                </a:lnTo>
                <a:lnTo>
                  <a:pt x="0" y="2662893"/>
                </a:lnTo>
                <a:lnTo>
                  <a:pt x="0" y="1428275"/>
                </a:lnTo>
                <a:lnTo>
                  <a:pt x="0" y="899152"/>
                </a:lnTo>
                <a:lnTo>
                  <a:pt x="0" y="546409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1" name="object 61"/>
          <p:cNvSpPr txBox="1"/>
          <p:nvPr/>
        </p:nvSpPr>
        <p:spPr>
          <a:xfrm>
            <a:off x="6410682" y="2739088"/>
            <a:ext cx="1514565" cy="42037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：主要对项目过程以及产 品质量进行总结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xfrm>
            <a:off x="6553200" y="6412548"/>
            <a:ext cx="2133600" cy="252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75"/>
              </a:lnSpc>
            </a:pPr>
            <a:fld id="{81D60167-4931-47E6-BA6A-407CBD079E47}" type="slidenum">
              <a:rPr sz="545" spc="10" dirty="0"/>
            </a:fld>
            <a:endParaRPr sz="545" spc="10" dirty="0"/>
          </a:p>
        </p:txBody>
      </p:sp>
    </p:spTree>
  </p:cSld>
  <p:clrMapOvr>
    <a:masterClrMapping/>
  </p:clrMapOvr>
  <p:transition>
    <p:cover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68" y="1058272"/>
            <a:ext cx="1648288" cy="50228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配置管理工作流程</a:t>
            </a:r>
            <a:endParaRPr sz="161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89" y="1900965"/>
            <a:ext cx="754683" cy="866"/>
          </a:xfrm>
          <a:custGeom>
            <a:avLst/>
            <a:gdLst/>
            <a:ahLst/>
            <a:cxnLst/>
            <a:rect l="l" t="t" r="r" b="b"/>
            <a:pathLst>
              <a:path w="1659254" h="1905">
                <a:moveTo>
                  <a:pt x="0" y="0"/>
                </a:moveTo>
                <a:lnTo>
                  <a:pt x="1659081" y="1308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" name="object 4"/>
          <p:cNvSpPr txBox="1"/>
          <p:nvPr/>
        </p:nvSpPr>
        <p:spPr>
          <a:xfrm>
            <a:off x="1407973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项目规划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8054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4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" name="object 6"/>
          <p:cNvSpPr txBox="1"/>
          <p:nvPr/>
        </p:nvSpPr>
        <p:spPr>
          <a:xfrm>
            <a:off x="2518052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项目跟踪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49886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4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" name="object 8"/>
          <p:cNvSpPr txBox="1"/>
          <p:nvPr/>
        </p:nvSpPr>
        <p:spPr>
          <a:xfrm>
            <a:off x="3549884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风险管理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81717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4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" name="object 10"/>
          <p:cNvSpPr txBox="1"/>
          <p:nvPr/>
        </p:nvSpPr>
        <p:spPr>
          <a:xfrm>
            <a:off x="4581720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质量保证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3550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5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2" name="object 12"/>
          <p:cNvSpPr txBox="1"/>
          <p:nvPr/>
        </p:nvSpPr>
        <p:spPr>
          <a:xfrm>
            <a:off x="5613551" y="1673839"/>
            <a:ext cx="742553" cy="294005"/>
          </a:xfrm>
          <a:prstGeom prst="rect">
            <a:avLst/>
          </a:prstGeom>
          <a:solidFill>
            <a:srgbClr val="F2DCDB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配置管理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45382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5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4" name="object 14"/>
          <p:cNvSpPr txBox="1"/>
          <p:nvPr/>
        </p:nvSpPr>
        <p:spPr>
          <a:xfrm>
            <a:off x="6645383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度量分析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77215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5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6" name="object 16"/>
          <p:cNvSpPr txBox="1"/>
          <p:nvPr/>
        </p:nvSpPr>
        <p:spPr>
          <a:xfrm>
            <a:off x="7677213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项目结项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4390" y="1900965"/>
            <a:ext cx="754394" cy="866"/>
          </a:xfrm>
          <a:custGeom>
            <a:avLst/>
            <a:gdLst/>
            <a:ahLst/>
            <a:cxnLst/>
            <a:rect l="l" t="t" r="r" b="b"/>
            <a:pathLst>
              <a:path w="1658620" h="1905">
                <a:moveTo>
                  <a:pt x="0" y="0"/>
                </a:moveTo>
                <a:lnTo>
                  <a:pt x="1658432" y="1308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8" name="object 18"/>
          <p:cNvSpPr txBox="1"/>
          <p:nvPr/>
        </p:nvSpPr>
        <p:spPr>
          <a:xfrm>
            <a:off x="454390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项目立项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69203" y="2138292"/>
            <a:ext cx="964632" cy="31316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0" name="object 20"/>
          <p:cNvSpPr txBox="1"/>
          <p:nvPr/>
        </p:nvSpPr>
        <p:spPr>
          <a:xfrm>
            <a:off x="1103142" y="2202440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制订配置计划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10371" y="2146373"/>
            <a:ext cx="213551" cy="269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2" name="object 22"/>
          <p:cNvSpPr txBox="1"/>
          <p:nvPr/>
        </p:nvSpPr>
        <p:spPr>
          <a:xfrm>
            <a:off x="1661328" y="2443541"/>
            <a:ext cx="697497" cy="4184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263525" marR="5080" indent="-251460">
              <a:lnSpc>
                <a:spcPct val="101000"/>
              </a:lnSpc>
              <a:spcBef>
                <a:spcPts val="90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配置管理计划 及跟踪表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80699" y="2146373"/>
            <a:ext cx="215637" cy="269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4" name="object 24"/>
          <p:cNvSpPr txBox="1"/>
          <p:nvPr/>
        </p:nvSpPr>
        <p:spPr>
          <a:xfrm>
            <a:off x="700139" y="2453521"/>
            <a:ext cx="176179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CM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37848" y="2216583"/>
            <a:ext cx="484601" cy="167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6" name="object 26"/>
          <p:cNvSpPr/>
          <p:nvPr/>
        </p:nvSpPr>
        <p:spPr>
          <a:xfrm>
            <a:off x="2179259" y="2286437"/>
            <a:ext cx="345427" cy="0"/>
          </a:xfrm>
          <a:custGeom>
            <a:avLst/>
            <a:gdLst/>
            <a:ahLst/>
            <a:cxnLst/>
            <a:rect l="l" t="t" r="r" b="b"/>
            <a:pathLst>
              <a:path w="759460">
                <a:moveTo>
                  <a:pt x="0" y="0"/>
                </a:moveTo>
                <a:lnTo>
                  <a:pt x="395094" y="0"/>
                </a:lnTo>
                <a:lnTo>
                  <a:pt x="7590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7" name="object 27"/>
          <p:cNvSpPr/>
          <p:nvPr/>
        </p:nvSpPr>
        <p:spPr>
          <a:xfrm>
            <a:off x="2481657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4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8" name="object 28"/>
          <p:cNvSpPr/>
          <p:nvPr/>
        </p:nvSpPr>
        <p:spPr>
          <a:xfrm>
            <a:off x="2157830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9" name="object 29"/>
          <p:cNvSpPr/>
          <p:nvPr/>
        </p:nvSpPr>
        <p:spPr>
          <a:xfrm>
            <a:off x="2861893" y="2082289"/>
            <a:ext cx="981775" cy="314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0" name="object 30"/>
          <p:cNvSpPr txBox="1"/>
          <p:nvPr/>
        </p:nvSpPr>
        <p:spPr>
          <a:xfrm>
            <a:off x="2947690" y="2147076"/>
            <a:ext cx="81186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建立维护配置库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867207" y="2093118"/>
            <a:ext cx="230067" cy="267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2" name="object 32"/>
          <p:cNvSpPr txBox="1"/>
          <p:nvPr/>
        </p:nvSpPr>
        <p:spPr>
          <a:xfrm>
            <a:off x="3582472" y="2450729"/>
            <a:ext cx="81186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配置库管理报告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570310" y="2091009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4" name="object 34"/>
          <p:cNvSpPr txBox="1"/>
          <p:nvPr/>
        </p:nvSpPr>
        <p:spPr>
          <a:xfrm>
            <a:off x="2603783" y="2398157"/>
            <a:ext cx="176179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CM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086541" y="2161150"/>
            <a:ext cx="530318" cy="1674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6" name="object 36"/>
          <p:cNvSpPr/>
          <p:nvPr/>
        </p:nvSpPr>
        <p:spPr>
          <a:xfrm>
            <a:off x="4128082" y="2231073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7" name="object 37"/>
          <p:cNvSpPr/>
          <p:nvPr/>
        </p:nvSpPr>
        <p:spPr>
          <a:xfrm>
            <a:off x="4476053" y="2206069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8" name="object 38"/>
          <p:cNvSpPr/>
          <p:nvPr/>
        </p:nvSpPr>
        <p:spPr>
          <a:xfrm>
            <a:off x="4106652" y="2209643"/>
            <a:ext cx="42860" cy="42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9" name="object 39"/>
          <p:cNvSpPr/>
          <p:nvPr/>
        </p:nvSpPr>
        <p:spPr>
          <a:xfrm>
            <a:off x="4857446" y="2082289"/>
            <a:ext cx="934915" cy="3143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0" name="object 40"/>
          <p:cNvSpPr txBox="1"/>
          <p:nvPr/>
        </p:nvSpPr>
        <p:spPr>
          <a:xfrm>
            <a:off x="5033992" y="2147076"/>
            <a:ext cx="583125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配置项管理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819829" y="2093118"/>
            <a:ext cx="230058" cy="267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2" name="object 42"/>
          <p:cNvSpPr txBox="1"/>
          <p:nvPr/>
        </p:nvSpPr>
        <p:spPr>
          <a:xfrm>
            <a:off x="5474232" y="2388177"/>
            <a:ext cx="583125" cy="4184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37795" marR="5080" indent="-125730">
              <a:lnSpc>
                <a:spcPct val="101000"/>
              </a:lnSpc>
              <a:spcBef>
                <a:spcPts val="90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配置项计划 及跟踪表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600845" y="2091009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4" name="object 44"/>
          <p:cNvSpPr txBox="1"/>
          <p:nvPr/>
        </p:nvSpPr>
        <p:spPr>
          <a:xfrm>
            <a:off x="4658191" y="2398157"/>
            <a:ext cx="237409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77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CM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17572" y="2528606"/>
            <a:ext cx="1706919" cy="898804"/>
          </a:xfrm>
          <a:custGeom>
            <a:avLst/>
            <a:gdLst/>
            <a:ahLst/>
            <a:cxnLst/>
            <a:rect l="l" t="t" r="r" b="b"/>
            <a:pathLst>
              <a:path w="3752850" h="1976120">
                <a:moveTo>
                  <a:pt x="3752792" y="405480"/>
                </a:moveTo>
                <a:lnTo>
                  <a:pt x="0" y="405480"/>
                </a:lnTo>
                <a:lnTo>
                  <a:pt x="0" y="1976057"/>
                </a:lnTo>
                <a:lnTo>
                  <a:pt x="3752792" y="1976057"/>
                </a:lnTo>
                <a:lnTo>
                  <a:pt x="3752792" y="405480"/>
                </a:lnTo>
                <a:close/>
              </a:path>
              <a:path w="3752850" h="1976120">
                <a:moveTo>
                  <a:pt x="1023234" y="0"/>
                </a:moveTo>
                <a:lnTo>
                  <a:pt x="625470" y="405480"/>
                </a:lnTo>
                <a:lnTo>
                  <a:pt x="1563666" y="405480"/>
                </a:lnTo>
                <a:lnTo>
                  <a:pt x="102323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6" name="object 46"/>
          <p:cNvSpPr/>
          <p:nvPr/>
        </p:nvSpPr>
        <p:spPr>
          <a:xfrm>
            <a:off x="417572" y="2528606"/>
            <a:ext cx="1706919" cy="898804"/>
          </a:xfrm>
          <a:custGeom>
            <a:avLst/>
            <a:gdLst/>
            <a:ahLst/>
            <a:cxnLst/>
            <a:rect l="l" t="t" r="r" b="b"/>
            <a:pathLst>
              <a:path w="3752850" h="1976120">
                <a:moveTo>
                  <a:pt x="0" y="405480"/>
                </a:moveTo>
                <a:lnTo>
                  <a:pt x="625470" y="405480"/>
                </a:lnTo>
                <a:lnTo>
                  <a:pt x="1023234" y="0"/>
                </a:lnTo>
                <a:lnTo>
                  <a:pt x="1563666" y="405480"/>
                </a:lnTo>
                <a:lnTo>
                  <a:pt x="3752792" y="405480"/>
                </a:lnTo>
                <a:lnTo>
                  <a:pt x="3752792" y="667246"/>
                </a:lnTo>
                <a:lnTo>
                  <a:pt x="3752792" y="1059891"/>
                </a:lnTo>
                <a:lnTo>
                  <a:pt x="3752792" y="1976057"/>
                </a:lnTo>
                <a:lnTo>
                  <a:pt x="1563666" y="1976057"/>
                </a:lnTo>
                <a:lnTo>
                  <a:pt x="625470" y="1976057"/>
                </a:lnTo>
                <a:lnTo>
                  <a:pt x="0" y="1976057"/>
                </a:lnTo>
                <a:lnTo>
                  <a:pt x="0" y="1059891"/>
                </a:lnTo>
                <a:lnTo>
                  <a:pt x="0" y="667246"/>
                </a:lnTo>
                <a:lnTo>
                  <a:pt x="0" y="405480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7" name="object 47"/>
          <p:cNvSpPr txBox="1"/>
          <p:nvPr/>
        </p:nvSpPr>
        <p:spPr>
          <a:xfrm>
            <a:off x="446083" y="2695826"/>
            <a:ext cx="1626627" cy="42037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：根据项目计划以及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PDP</a:t>
            </a:r>
            <a:r>
              <a:rPr sz="885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， 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制订配置管理计划；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807158" y="2818335"/>
            <a:ext cx="936058" cy="31430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9" name="object 49"/>
          <p:cNvSpPr txBox="1"/>
          <p:nvPr/>
        </p:nvSpPr>
        <p:spPr>
          <a:xfrm>
            <a:off x="5041334" y="2883048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基线管理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819829" y="2829089"/>
            <a:ext cx="230058" cy="2678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1" name="object 51"/>
          <p:cNvSpPr txBox="1"/>
          <p:nvPr/>
        </p:nvSpPr>
        <p:spPr>
          <a:xfrm>
            <a:off x="5475301" y="3124148"/>
            <a:ext cx="81186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基线计划及状态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600845" y="2826980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3" name="object 53"/>
          <p:cNvSpPr txBox="1"/>
          <p:nvPr/>
        </p:nvSpPr>
        <p:spPr>
          <a:xfrm>
            <a:off x="4650751" y="3134128"/>
            <a:ext cx="252139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PMO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515590" y="2504601"/>
            <a:ext cx="1706919" cy="898804"/>
          </a:xfrm>
          <a:custGeom>
            <a:avLst/>
            <a:gdLst/>
            <a:ahLst/>
            <a:cxnLst/>
            <a:rect l="l" t="t" r="r" b="b"/>
            <a:pathLst>
              <a:path w="3752850" h="1976120">
                <a:moveTo>
                  <a:pt x="3752792" y="405480"/>
                </a:moveTo>
                <a:lnTo>
                  <a:pt x="0" y="405480"/>
                </a:lnTo>
                <a:lnTo>
                  <a:pt x="0" y="1976057"/>
                </a:lnTo>
                <a:lnTo>
                  <a:pt x="3752792" y="1976057"/>
                </a:lnTo>
                <a:lnTo>
                  <a:pt x="3752792" y="405480"/>
                </a:lnTo>
                <a:close/>
              </a:path>
              <a:path w="3752850" h="1976120">
                <a:moveTo>
                  <a:pt x="1023234" y="0"/>
                </a:moveTo>
                <a:lnTo>
                  <a:pt x="625470" y="405480"/>
                </a:lnTo>
                <a:lnTo>
                  <a:pt x="1563666" y="405480"/>
                </a:lnTo>
                <a:lnTo>
                  <a:pt x="102323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5" name="object 55"/>
          <p:cNvSpPr/>
          <p:nvPr/>
        </p:nvSpPr>
        <p:spPr>
          <a:xfrm>
            <a:off x="2515590" y="2504601"/>
            <a:ext cx="1706919" cy="898804"/>
          </a:xfrm>
          <a:custGeom>
            <a:avLst/>
            <a:gdLst/>
            <a:ahLst/>
            <a:cxnLst/>
            <a:rect l="l" t="t" r="r" b="b"/>
            <a:pathLst>
              <a:path w="3752850" h="1976120">
                <a:moveTo>
                  <a:pt x="0" y="405480"/>
                </a:moveTo>
                <a:lnTo>
                  <a:pt x="625470" y="405480"/>
                </a:lnTo>
                <a:lnTo>
                  <a:pt x="1023234" y="0"/>
                </a:lnTo>
                <a:lnTo>
                  <a:pt x="1563666" y="405480"/>
                </a:lnTo>
                <a:lnTo>
                  <a:pt x="3752792" y="405480"/>
                </a:lnTo>
                <a:lnTo>
                  <a:pt x="3752792" y="667246"/>
                </a:lnTo>
                <a:lnTo>
                  <a:pt x="3752792" y="1059891"/>
                </a:lnTo>
                <a:lnTo>
                  <a:pt x="3752792" y="1976057"/>
                </a:lnTo>
                <a:lnTo>
                  <a:pt x="1563666" y="1976057"/>
                </a:lnTo>
                <a:lnTo>
                  <a:pt x="625470" y="1976057"/>
                </a:lnTo>
                <a:lnTo>
                  <a:pt x="0" y="1976057"/>
                </a:lnTo>
                <a:lnTo>
                  <a:pt x="0" y="1059891"/>
                </a:lnTo>
                <a:lnTo>
                  <a:pt x="0" y="667246"/>
                </a:lnTo>
                <a:lnTo>
                  <a:pt x="0" y="405480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6" name="object 56"/>
          <p:cNvSpPr txBox="1"/>
          <p:nvPr/>
        </p:nvSpPr>
        <p:spPr>
          <a:xfrm>
            <a:off x="2544101" y="2671821"/>
            <a:ext cx="1628937" cy="42037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：配置库包括开发库、基线 库、产品库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807158" y="3558952"/>
            <a:ext cx="936058" cy="31316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8" name="object 58"/>
          <p:cNvSpPr txBox="1"/>
          <p:nvPr/>
        </p:nvSpPr>
        <p:spPr>
          <a:xfrm>
            <a:off x="5041334" y="3622977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变更管理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819829" y="3569018"/>
            <a:ext cx="230058" cy="2678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0" name="object 60"/>
          <p:cNvSpPr txBox="1"/>
          <p:nvPr/>
        </p:nvSpPr>
        <p:spPr>
          <a:xfrm>
            <a:off x="5475835" y="3864076"/>
            <a:ext cx="9259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变更控制跟踪记录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600845" y="3566909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2" name="object 62"/>
          <p:cNvSpPr txBox="1"/>
          <p:nvPr/>
        </p:nvSpPr>
        <p:spPr>
          <a:xfrm>
            <a:off x="4650751" y="3874057"/>
            <a:ext cx="252139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PMO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323883" y="2405683"/>
            <a:ext cx="866" cy="338496"/>
          </a:xfrm>
          <a:custGeom>
            <a:avLst/>
            <a:gdLst/>
            <a:ahLst/>
            <a:cxnLst/>
            <a:rect l="l" t="t" r="r" b="b"/>
            <a:pathLst>
              <a:path w="1904" h="744220">
                <a:moveTo>
                  <a:pt x="1287" y="0"/>
                </a:moveTo>
                <a:lnTo>
                  <a:pt x="0" y="743679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4" name="object 64"/>
          <p:cNvSpPr/>
          <p:nvPr/>
        </p:nvSpPr>
        <p:spPr>
          <a:xfrm>
            <a:off x="5307262" y="2715330"/>
            <a:ext cx="33503" cy="28882"/>
          </a:xfrm>
          <a:custGeom>
            <a:avLst/>
            <a:gdLst/>
            <a:ahLst/>
            <a:cxnLst/>
            <a:rect l="l" t="t" r="r" b="b"/>
            <a:pathLst>
              <a:path w="73659" h="63500">
                <a:moveTo>
                  <a:pt x="73291" y="125"/>
                </a:moveTo>
                <a:lnTo>
                  <a:pt x="36541" y="62884"/>
                </a:lnTo>
                <a:lnTo>
                  <a:pt x="0" y="0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5" name="object 65"/>
          <p:cNvSpPr/>
          <p:nvPr/>
        </p:nvSpPr>
        <p:spPr>
          <a:xfrm>
            <a:off x="5323287" y="3141356"/>
            <a:ext cx="866" cy="338496"/>
          </a:xfrm>
          <a:custGeom>
            <a:avLst/>
            <a:gdLst/>
            <a:ahLst/>
            <a:cxnLst/>
            <a:rect l="l" t="t" r="r" b="b"/>
            <a:pathLst>
              <a:path w="1904" h="744220">
                <a:moveTo>
                  <a:pt x="1287" y="0"/>
                </a:moveTo>
                <a:lnTo>
                  <a:pt x="0" y="743679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6" name="object 66"/>
          <p:cNvSpPr/>
          <p:nvPr/>
        </p:nvSpPr>
        <p:spPr>
          <a:xfrm>
            <a:off x="5306667" y="3451003"/>
            <a:ext cx="33503" cy="28882"/>
          </a:xfrm>
          <a:custGeom>
            <a:avLst/>
            <a:gdLst/>
            <a:ahLst/>
            <a:cxnLst/>
            <a:rect l="l" t="t" r="r" b="b"/>
            <a:pathLst>
              <a:path w="73659" h="63500">
                <a:moveTo>
                  <a:pt x="73291" y="125"/>
                </a:moveTo>
                <a:lnTo>
                  <a:pt x="36541" y="62884"/>
                </a:lnTo>
                <a:lnTo>
                  <a:pt x="0" y="0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7" name="object 67"/>
          <p:cNvSpPr/>
          <p:nvPr/>
        </p:nvSpPr>
        <p:spPr>
          <a:xfrm>
            <a:off x="6807283" y="3548666"/>
            <a:ext cx="934915" cy="3131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8" name="object 68"/>
          <p:cNvSpPr/>
          <p:nvPr/>
        </p:nvSpPr>
        <p:spPr>
          <a:xfrm>
            <a:off x="7819806" y="3558402"/>
            <a:ext cx="230049" cy="2678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9" name="object 69"/>
          <p:cNvSpPr txBox="1"/>
          <p:nvPr/>
        </p:nvSpPr>
        <p:spPr>
          <a:xfrm>
            <a:off x="7041311" y="3612360"/>
            <a:ext cx="1131014" cy="119824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产品发布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65200">
              <a:lnSpc>
                <a:spcPct val="100000"/>
              </a:lnSpc>
              <a:spcBef>
                <a:spcPts val="183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产品发布说明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600822" y="3556293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1" name="object 71"/>
          <p:cNvSpPr txBox="1"/>
          <p:nvPr/>
        </p:nvSpPr>
        <p:spPr>
          <a:xfrm>
            <a:off x="6650727" y="3863441"/>
            <a:ext cx="252139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PMO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075808" y="3628099"/>
            <a:ext cx="529747" cy="1674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3" name="object 73"/>
          <p:cNvSpPr/>
          <p:nvPr/>
        </p:nvSpPr>
        <p:spPr>
          <a:xfrm>
            <a:off x="6117759" y="3698022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4" name="object 74"/>
          <p:cNvSpPr/>
          <p:nvPr/>
        </p:nvSpPr>
        <p:spPr>
          <a:xfrm>
            <a:off x="6465731" y="3673017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5" name="object 75"/>
          <p:cNvSpPr/>
          <p:nvPr/>
        </p:nvSpPr>
        <p:spPr>
          <a:xfrm>
            <a:off x="6096331" y="3676592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6" name="object 76"/>
          <p:cNvSpPr txBox="1">
            <a:spLocks noGrp="1"/>
          </p:cNvSpPr>
          <p:nvPr>
            <p:ph type="sldNum" sz="quarter" idx="7"/>
          </p:nvPr>
        </p:nvSpPr>
        <p:spPr>
          <a:xfrm>
            <a:off x="6553200" y="6412548"/>
            <a:ext cx="2133600" cy="252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75"/>
              </a:lnSpc>
            </a:pPr>
            <a:fld id="{81D60167-4931-47E6-BA6A-407CBD079E47}" type="slidenum">
              <a:rPr sz="545" spc="10" dirty="0"/>
            </a:fld>
            <a:endParaRPr sz="545" spc="10" dirty="0"/>
          </a:p>
        </p:txBody>
      </p:sp>
    </p:spTree>
  </p:cSld>
  <p:clrMapOvr>
    <a:masterClrMapping/>
  </p:clrMapOvr>
  <p:transition>
    <p:cover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68" y="1058272"/>
            <a:ext cx="1648288" cy="50228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度量分析工作流程</a:t>
            </a:r>
            <a:endParaRPr sz="161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89" y="1900965"/>
            <a:ext cx="754683" cy="866"/>
          </a:xfrm>
          <a:custGeom>
            <a:avLst/>
            <a:gdLst/>
            <a:ahLst/>
            <a:cxnLst/>
            <a:rect l="l" t="t" r="r" b="b"/>
            <a:pathLst>
              <a:path w="1659254" h="1905">
                <a:moveTo>
                  <a:pt x="0" y="0"/>
                </a:moveTo>
                <a:lnTo>
                  <a:pt x="1659081" y="1308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" name="object 4"/>
          <p:cNvSpPr txBox="1"/>
          <p:nvPr/>
        </p:nvSpPr>
        <p:spPr>
          <a:xfrm>
            <a:off x="1407973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项目规划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8054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4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" name="object 6"/>
          <p:cNvSpPr txBox="1"/>
          <p:nvPr/>
        </p:nvSpPr>
        <p:spPr>
          <a:xfrm>
            <a:off x="2518052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项目跟踪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49886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4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" name="object 8"/>
          <p:cNvSpPr txBox="1"/>
          <p:nvPr/>
        </p:nvSpPr>
        <p:spPr>
          <a:xfrm>
            <a:off x="3549884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风险管理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81717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4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" name="object 10"/>
          <p:cNvSpPr txBox="1"/>
          <p:nvPr/>
        </p:nvSpPr>
        <p:spPr>
          <a:xfrm>
            <a:off x="4581720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质量保证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3550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5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2" name="object 12"/>
          <p:cNvSpPr txBox="1"/>
          <p:nvPr/>
        </p:nvSpPr>
        <p:spPr>
          <a:xfrm>
            <a:off x="5613551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配置管理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45382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5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4" name="object 14"/>
          <p:cNvSpPr txBox="1"/>
          <p:nvPr/>
        </p:nvSpPr>
        <p:spPr>
          <a:xfrm>
            <a:off x="6645383" y="1673839"/>
            <a:ext cx="742553" cy="294005"/>
          </a:xfrm>
          <a:prstGeom prst="rect">
            <a:avLst/>
          </a:prstGeom>
          <a:solidFill>
            <a:srgbClr val="F2DCDB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度量分析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77215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5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6" name="object 16"/>
          <p:cNvSpPr txBox="1"/>
          <p:nvPr/>
        </p:nvSpPr>
        <p:spPr>
          <a:xfrm>
            <a:off x="7677213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项目结项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4390" y="1900965"/>
            <a:ext cx="754394" cy="866"/>
          </a:xfrm>
          <a:custGeom>
            <a:avLst/>
            <a:gdLst/>
            <a:ahLst/>
            <a:cxnLst/>
            <a:rect l="l" t="t" r="r" b="b"/>
            <a:pathLst>
              <a:path w="1658620" h="1905">
                <a:moveTo>
                  <a:pt x="0" y="0"/>
                </a:moveTo>
                <a:lnTo>
                  <a:pt x="1658432" y="1308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8" name="object 18"/>
          <p:cNvSpPr txBox="1"/>
          <p:nvPr/>
        </p:nvSpPr>
        <p:spPr>
          <a:xfrm>
            <a:off x="454390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项目立项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0899" y="2138292"/>
            <a:ext cx="964632" cy="31316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0" name="object 20"/>
          <p:cNvSpPr txBox="1"/>
          <p:nvPr/>
        </p:nvSpPr>
        <p:spPr>
          <a:xfrm>
            <a:off x="805243" y="2202440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建立度量目标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12473" y="2146373"/>
            <a:ext cx="213560" cy="269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2" name="object 22"/>
          <p:cNvSpPr txBox="1"/>
          <p:nvPr/>
        </p:nvSpPr>
        <p:spPr>
          <a:xfrm>
            <a:off x="1363430" y="2443541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度量分析计划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2800" y="2146373"/>
            <a:ext cx="215638" cy="269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4" name="object 24"/>
          <p:cNvSpPr txBox="1"/>
          <p:nvPr/>
        </p:nvSpPr>
        <p:spPr>
          <a:xfrm>
            <a:off x="405111" y="2453521"/>
            <a:ext cx="170403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775" spc="3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839544" y="2216583"/>
            <a:ext cx="484030" cy="167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6" name="object 26"/>
          <p:cNvSpPr/>
          <p:nvPr/>
        </p:nvSpPr>
        <p:spPr>
          <a:xfrm>
            <a:off x="1881360" y="2286437"/>
            <a:ext cx="345427" cy="0"/>
          </a:xfrm>
          <a:custGeom>
            <a:avLst/>
            <a:gdLst/>
            <a:ahLst/>
            <a:cxnLst/>
            <a:rect l="l" t="t" r="r" b="b"/>
            <a:pathLst>
              <a:path w="759460">
                <a:moveTo>
                  <a:pt x="0" y="0"/>
                </a:moveTo>
                <a:lnTo>
                  <a:pt x="395094" y="0"/>
                </a:lnTo>
                <a:lnTo>
                  <a:pt x="7590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7" name="object 27"/>
          <p:cNvSpPr/>
          <p:nvPr/>
        </p:nvSpPr>
        <p:spPr>
          <a:xfrm>
            <a:off x="2183758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4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8" name="object 28"/>
          <p:cNvSpPr/>
          <p:nvPr/>
        </p:nvSpPr>
        <p:spPr>
          <a:xfrm>
            <a:off x="1859931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9" name="object 29"/>
          <p:cNvSpPr/>
          <p:nvPr/>
        </p:nvSpPr>
        <p:spPr>
          <a:xfrm>
            <a:off x="2593305" y="2082289"/>
            <a:ext cx="923481" cy="314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0" name="object 30"/>
          <p:cNvSpPr txBox="1"/>
          <p:nvPr/>
        </p:nvSpPr>
        <p:spPr>
          <a:xfrm>
            <a:off x="2706938" y="2147076"/>
            <a:ext cx="583125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确定度量项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69309" y="2093118"/>
            <a:ext cx="230066" cy="267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2" name="object 32"/>
          <p:cNvSpPr txBox="1"/>
          <p:nvPr/>
        </p:nvSpPr>
        <p:spPr>
          <a:xfrm>
            <a:off x="3142511" y="2388177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度量分析计划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72412" y="2091009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4" name="object 34"/>
          <p:cNvSpPr txBox="1"/>
          <p:nvPr/>
        </p:nvSpPr>
        <p:spPr>
          <a:xfrm>
            <a:off x="2308754" y="2398157"/>
            <a:ext cx="170403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775" spc="3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788237" y="2161150"/>
            <a:ext cx="529747" cy="1674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6" name="object 36"/>
          <p:cNvSpPr/>
          <p:nvPr/>
        </p:nvSpPr>
        <p:spPr>
          <a:xfrm>
            <a:off x="3830183" y="2231073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7" name="object 37"/>
          <p:cNvSpPr/>
          <p:nvPr/>
        </p:nvSpPr>
        <p:spPr>
          <a:xfrm>
            <a:off x="4178155" y="2206069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8" name="object 38"/>
          <p:cNvSpPr/>
          <p:nvPr/>
        </p:nvSpPr>
        <p:spPr>
          <a:xfrm>
            <a:off x="3808753" y="2209643"/>
            <a:ext cx="42860" cy="42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9" name="object 39"/>
          <p:cNvSpPr/>
          <p:nvPr/>
        </p:nvSpPr>
        <p:spPr>
          <a:xfrm>
            <a:off x="4559142" y="2082289"/>
            <a:ext cx="934915" cy="3143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0" name="object 40"/>
          <p:cNvSpPr txBox="1"/>
          <p:nvPr/>
        </p:nvSpPr>
        <p:spPr>
          <a:xfrm>
            <a:off x="4678946" y="2147076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制订度量计划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521931" y="2093118"/>
            <a:ext cx="230057" cy="267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2" name="object 42"/>
          <p:cNvSpPr txBox="1"/>
          <p:nvPr/>
        </p:nvSpPr>
        <p:spPr>
          <a:xfrm>
            <a:off x="5176868" y="2388177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度量分析计划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302947" y="2091009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4" name="object 44"/>
          <p:cNvSpPr txBox="1"/>
          <p:nvPr/>
        </p:nvSpPr>
        <p:spPr>
          <a:xfrm>
            <a:off x="4352852" y="2398157"/>
            <a:ext cx="252139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PMO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245240" y="2428116"/>
            <a:ext cx="2030684" cy="1291020"/>
          </a:xfrm>
          <a:custGeom>
            <a:avLst/>
            <a:gdLst/>
            <a:ahLst/>
            <a:cxnLst/>
            <a:rect l="l" t="t" r="r" b="b"/>
            <a:pathLst>
              <a:path w="4464684" h="2838450">
                <a:moveTo>
                  <a:pt x="4464360" y="582343"/>
                </a:moveTo>
                <a:lnTo>
                  <a:pt x="0" y="582343"/>
                </a:lnTo>
                <a:lnTo>
                  <a:pt x="0" y="2838019"/>
                </a:lnTo>
                <a:lnTo>
                  <a:pt x="4464360" y="2838019"/>
                </a:lnTo>
                <a:lnTo>
                  <a:pt x="4464360" y="582343"/>
                </a:lnTo>
                <a:close/>
              </a:path>
              <a:path w="4464684" h="2838450">
                <a:moveTo>
                  <a:pt x="1186895" y="0"/>
                </a:moveTo>
                <a:lnTo>
                  <a:pt x="744056" y="582343"/>
                </a:lnTo>
                <a:lnTo>
                  <a:pt x="1860151" y="582343"/>
                </a:lnTo>
                <a:lnTo>
                  <a:pt x="1186895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6" name="object 46"/>
          <p:cNvSpPr/>
          <p:nvPr/>
        </p:nvSpPr>
        <p:spPr>
          <a:xfrm>
            <a:off x="2245240" y="2428116"/>
            <a:ext cx="2030684" cy="1291020"/>
          </a:xfrm>
          <a:custGeom>
            <a:avLst/>
            <a:gdLst/>
            <a:ahLst/>
            <a:cxnLst/>
            <a:rect l="l" t="t" r="r" b="b"/>
            <a:pathLst>
              <a:path w="4464684" h="2838450">
                <a:moveTo>
                  <a:pt x="0" y="582343"/>
                </a:moveTo>
                <a:lnTo>
                  <a:pt x="744056" y="582343"/>
                </a:lnTo>
                <a:lnTo>
                  <a:pt x="1186894" y="0"/>
                </a:lnTo>
                <a:lnTo>
                  <a:pt x="1860151" y="582343"/>
                </a:lnTo>
                <a:lnTo>
                  <a:pt x="4464360" y="582343"/>
                </a:lnTo>
                <a:lnTo>
                  <a:pt x="4464360" y="958287"/>
                </a:lnTo>
                <a:lnTo>
                  <a:pt x="4464360" y="1522204"/>
                </a:lnTo>
                <a:lnTo>
                  <a:pt x="4464360" y="2838019"/>
                </a:lnTo>
                <a:lnTo>
                  <a:pt x="1860151" y="2838019"/>
                </a:lnTo>
                <a:lnTo>
                  <a:pt x="744056" y="2838019"/>
                </a:lnTo>
                <a:lnTo>
                  <a:pt x="0" y="2838019"/>
                </a:lnTo>
                <a:lnTo>
                  <a:pt x="0" y="1522204"/>
                </a:lnTo>
                <a:lnTo>
                  <a:pt x="0" y="958287"/>
                </a:lnTo>
                <a:lnTo>
                  <a:pt x="0" y="582343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7" name="object 47"/>
          <p:cNvSpPr txBox="1"/>
          <p:nvPr/>
        </p:nvSpPr>
        <p:spPr>
          <a:xfrm>
            <a:off x="2273751" y="2675780"/>
            <a:ext cx="2086137" cy="133667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：度量可包括项目的性能（工作量、 按时交付率、团队规模等）、过程质量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marR="294005">
              <a:lnSpc>
                <a:spcPct val="152000"/>
              </a:lnSpc>
            </a:pP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（不符合项）、产品质量（阶段产生的 缺陷密度、缺陷注入率）、项目需求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（需求变更数、需求稳定度）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82798" y="2424158"/>
            <a:ext cx="1706919" cy="1291020"/>
          </a:xfrm>
          <a:custGeom>
            <a:avLst/>
            <a:gdLst/>
            <a:ahLst/>
            <a:cxnLst/>
            <a:rect l="l" t="t" r="r" b="b"/>
            <a:pathLst>
              <a:path w="3752850" h="2838450">
                <a:moveTo>
                  <a:pt x="3752792" y="582343"/>
                </a:moveTo>
                <a:lnTo>
                  <a:pt x="0" y="582343"/>
                </a:lnTo>
                <a:lnTo>
                  <a:pt x="0" y="2838019"/>
                </a:lnTo>
                <a:lnTo>
                  <a:pt x="3752792" y="2838019"/>
                </a:lnTo>
                <a:lnTo>
                  <a:pt x="3752792" y="582343"/>
                </a:lnTo>
                <a:close/>
              </a:path>
              <a:path w="3752850" h="2838450">
                <a:moveTo>
                  <a:pt x="1023234" y="0"/>
                </a:moveTo>
                <a:lnTo>
                  <a:pt x="625470" y="582343"/>
                </a:lnTo>
                <a:lnTo>
                  <a:pt x="1563666" y="582343"/>
                </a:lnTo>
                <a:lnTo>
                  <a:pt x="102323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9" name="object 49"/>
          <p:cNvSpPr/>
          <p:nvPr/>
        </p:nvSpPr>
        <p:spPr>
          <a:xfrm>
            <a:off x="382798" y="2424158"/>
            <a:ext cx="1706919" cy="1291020"/>
          </a:xfrm>
          <a:custGeom>
            <a:avLst/>
            <a:gdLst/>
            <a:ahLst/>
            <a:cxnLst/>
            <a:rect l="l" t="t" r="r" b="b"/>
            <a:pathLst>
              <a:path w="3752850" h="2838450">
                <a:moveTo>
                  <a:pt x="0" y="582343"/>
                </a:moveTo>
                <a:lnTo>
                  <a:pt x="625470" y="582343"/>
                </a:lnTo>
                <a:lnTo>
                  <a:pt x="1023234" y="0"/>
                </a:lnTo>
                <a:lnTo>
                  <a:pt x="1563666" y="582343"/>
                </a:lnTo>
                <a:lnTo>
                  <a:pt x="3752792" y="582343"/>
                </a:lnTo>
                <a:lnTo>
                  <a:pt x="3752792" y="958287"/>
                </a:lnTo>
                <a:lnTo>
                  <a:pt x="3752792" y="1522204"/>
                </a:lnTo>
                <a:lnTo>
                  <a:pt x="3752792" y="2838019"/>
                </a:lnTo>
                <a:lnTo>
                  <a:pt x="1563666" y="2838019"/>
                </a:lnTo>
                <a:lnTo>
                  <a:pt x="625470" y="2838019"/>
                </a:lnTo>
                <a:lnTo>
                  <a:pt x="0" y="2838019"/>
                </a:lnTo>
                <a:lnTo>
                  <a:pt x="0" y="1522204"/>
                </a:lnTo>
                <a:lnTo>
                  <a:pt x="0" y="958287"/>
                </a:lnTo>
                <a:lnTo>
                  <a:pt x="0" y="582343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0" name="object 50"/>
          <p:cNvSpPr txBox="1"/>
          <p:nvPr/>
        </p:nvSpPr>
        <p:spPr>
          <a:xfrm>
            <a:off x="411309" y="2671821"/>
            <a:ext cx="1628937" cy="83566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 algn="just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：项目经理负责根据组织标 准度量目标和度量点以及本项目 的实际度量需要，建立项目的度 量目标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689560" y="3114353"/>
            <a:ext cx="980633" cy="3531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2" name="object 52"/>
          <p:cNvSpPr/>
          <p:nvPr/>
        </p:nvSpPr>
        <p:spPr>
          <a:xfrm>
            <a:off x="7663875" y="3159891"/>
            <a:ext cx="240629" cy="2699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3" name="object 53"/>
          <p:cNvSpPr txBox="1"/>
          <p:nvPr/>
        </p:nvSpPr>
        <p:spPr>
          <a:xfrm>
            <a:off x="6774321" y="3147383"/>
            <a:ext cx="1367268" cy="242252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514985" marR="1226185" indent="-502920">
              <a:lnSpc>
                <a:spcPct val="101000"/>
              </a:lnSpc>
              <a:spcBef>
                <a:spcPts val="90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存储通报度量分 析结果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33805">
              <a:lnSpc>
                <a:spcPct val="100000"/>
              </a:lnSpc>
              <a:spcBef>
                <a:spcPts val="650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项目度量数据库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455468" y="3159891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5" name="object 55"/>
          <p:cNvSpPr txBox="1"/>
          <p:nvPr/>
        </p:nvSpPr>
        <p:spPr>
          <a:xfrm>
            <a:off x="6505373" y="3467039"/>
            <a:ext cx="252139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PMO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975316" y="2352696"/>
            <a:ext cx="866" cy="786164"/>
          </a:xfrm>
          <a:custGeom>
            <a:avLst/>
            <a:gdLst/>
            <a:ahLst/>
            <a:cxnLst/>
            <a:rect l="l" t="t" r="r" b="b"/>
            <a:pathLst>
              <a:path w="1904" h="1728470">
                <a:moveTo>
                  <a:pt x="1298" y="0"/>
                </a:moveTo>
                <a:lnTo>
                  <a:pt x="0" y="1728184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7" name="object 57"/>
          <p:cNvSpPr/>
          <p:nvPr/>
        </p:nvSpPr>
        <p:spPr>
          <a:xfrm>
            <a:off x="4958668" y="3110144"/>
            <a:ext cx="33503" cy="28593"/>
          </a:xfrm>
          <a:custGeom>
            <a:avLst/>
            <a:gdLst/>
            <a:ahLst/>
            <a:cxnLst/>
            <a:rect l="l" t="t" r="r" b="b"/>
            <a:pathLst>
              <a:path w="73659" h="62864">
                <a:moveTo>
                  <a:pt x="73291" y="52"/>
                </a:moveTo>
                <a:lnTo>
                  <a:pt x="36603" y="62852"/>
                </a:lnTo>
                <a:lnTo>
                  <a:pt x="0" y="0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8" name="object 58"/>
          <p:cNvSpPr/>
          <p:nvPr/>
        </p:nvSpPr>
        <p:spPr>
          <a:xfrm>
            <a:off x="4588858" y="3181786"/>
            <a:ext cx="936058" cy="35316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9" name="object 59"/>
          <p:cNvSpPr txBox="1"/>
          <p:nvPr/>
        </p:nvSpPr>
        <p:spPr>
          <a:xfrm>
            <a:off x="4766038" y="3214650"/>
            <a:ext cx="583125" cy="4184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263525" marR="5080" indent="-251460">
              <a:lnSpc>
                <a:spcPct val="101000"/>
              </a:lnSpc>
              <a:spcBef>
                <a:spcPts val="90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收集分析度 量数据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551876" y="3229266"/>
            <a:ext cx="230061" cy="2678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1" name="object 61"/>
          <p:cNvSpPr txBox="1"/>
          <p:nvPr/>
        </p:nvSpPr>
        <p:spPr>
          <a:xfrm>
            <a:off x="5207347" y="3524325"/>
            <a:ext cx="81186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项目度量数据库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332892" y="3227157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3" name="object 63"/>
          <p:cNvSpPr txBox="1"/>
          <p:nvPr/>
        </p:nvSpPr>
        <p:spPr>
          <a:xfrm>
            <a:off x="4382797" y="3534306"/>
            <a:ext cx="252139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PMO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875795" y="3291507"/>
            <a:ext cx="530318" cy="167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5" name="object 65"/>
          <p:cNvSpPr/>
          <p:nvPr/>
        </p:nvSpPr>
        <p:spPr>
          <a:xfrm>
            <a:off x="5917338" y="3361690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6" name="object 66"/>
          <p:cNvSpPr/>
          <p:nvPr/>
        </p:nvSpPr>
        <p:spPr>
          <a:xfrm>
            <a:off x="6265310" y="3336686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7" name="object 67"/>
          <p:cNvSpPr/>
          <p:nvPr/>
        </p:nvSpPr>
        <p:spPr>
          <a:xfrm>
            <a:off x="5895909" y="3340260"/>
            <a:ext cx="42860" cy="428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8" name="object 68"/>
          <p:cNvSpPr/>
          <p:nvPr/>
        </p:nvSpPr>
        <p:spPr>
          <a:xfrm>
            <a:off x="3845383" y="2218302"/>
            <a:ext cx="529747" cy="1674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9" name="object 69"/>
          <p:cNvSpPr/>
          <p:nvPr/>
        </p:nvSpPr>
        <p:spPr>
          <a:xfrm>
            <a:off x="3887329" y="2288220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0" name="object 70"/>
          <p:cNvSpPr/>
          <p:nvPr/>
        </p:nvSpPr>
        <p:spPr>
          <a:xfrm>
            <a:off x="4235301" y="2263215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1" name="object 71"/>
          <p:cNvSpPr/>
          <p:nvPr/>
        </p:nvSpPr>
        <p:spPr>
          <a:xfrm>
            <a:off x="3865900" y="2266790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2" name="object 72"/>
          <p:cNvSpPr/>
          <p:nvPr/>
        </p:nvSpPr>
        <p:spPr>
          <a:xfrm>
            <a:off x="6356003" y="3519963"/>
            <a:ext cx="2076029" cy="1523519"/>
          </a:xfrm>
          <a:custGeom>
            <a:avLst/>
            <a:gdLst/>
            <a:ahLst/>
            <a:cxnLst/>
            <a:rect l="l" t="t" r="r" b="b"/>
            <a:pathLst>
              <a:path w="4564380" h="3349625">
                <a:moveTo>
                  <a:pt x="4563911" y="687266"/>
                </a:moveTo>
                <a:lnTo>
                  <a:pt x="0" y="687266"/>
                </a:lnTo>
                <a:lnTo>
                  <a:pt x="0" y="3349332"/>
                </a:lnTo>
                <a:lnTo>
                  <a:pt x="4563911" y="3349332"/>
                </a:lnTo>
                <a:lnTo>
                  <a:pt x="4563911" y="687266"/>
                </a:lnTo>
                <a:close/>
              </a:path>
              <a:path w="4564380" h="3349625">
                <a:moveTo>
                  <a:pt x="1244397" y="0"/>
                </a:moveTo>
                <a:lnTo>
                  <a:pt x="760651" y="687266"/>
                </a:lnTo>
                <a:lnTo>
                  <a:pt x="1901624" y="687266"/>
                </a:lnTo>
                <a:lnTo>
                  <a:pt x="1244397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3" name="object 73"/>
          <p:cNvSpPr/>
          <p:nvPr/>
        </p:nvSpPr>
        <p:spPr>
          <a:xfrm>
            <a:off x="6356003" y="3519963"/>
            <a:ext cx="2076029" cy="1523519"/>
          </a:xfrm>
          <a:custGeom>
            <a:avLst/>
            <a:gdLst/>
            <a:ahLst/>
            <a:cxnLst/>
            <a:rect l="l" t="t" r="r" b="b"/>
            <a:pathLst>
              <a:path w="4564380" h="3349625">
                <a:moveTo>
                  <a:pt x="0" y="687265"/>
                </a:moveTo>
                <a:lnTo>
                  <a:pt x="760651" y="687265"/>
                </a:lnTo>
                <a:lnTo>
                  <a:pt x="1244397" y="0"/>
                </a:lnTo>
                <a:lnTo>
                  <a:pt x="1901624" y="687265"/>
                </a:lnTo>
                <a:lnTo>
                  <a:pt x="4563911" y="687265"/>
                </a:lnTo>
                <a:lnTo>
                  <a:pt x="4563911" y="1130942"/>
                </a:lnTo>
                <a:lnTo>
                  <a:pt x="4563911" y="1796461"/>
                </a:lnTo>
                <a:lnTo>
                  <a:pt x="4563911" y="3349332"/>
                </a:lnTo>
                <a:lnTo>
                  <a:pt x="1901624" y="3349332"/>
                </a:lnTo>
                <a:lnTo>
                  <a:pt x="760651" y="3349332"/>
                </a:lnTo>
                <a:lnTo>
                  <a:pt x="0" y="3349332"/>
                </a:lnTo>
                <a:lnTo>
                  <a:pt x="0" y="1796461"/>
                </a:lnTo>
                <a:lnTo>
                  <a:pt x="0" y="1130942"/>
                </a:lnTo>
                <a:lnTo>
                  <a:pt x="0" y="687265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4" name="object 74"/>
          <p:cNvSpPr txBox="1"/>
          <p:nvPr/>
        </p:nvSpPr>
        <p:spPr>
          <a:xfrm>
            <a:off x="6384514" y="3815348"/>
            <a:ext cx="1972921" cy="145923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：周会、里程碑点需要将度量结果 通报给相关的干系人 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2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：项目结项时，项目经理应向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E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PG 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提交项目度量数据库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marR="5080">
              <a:lnSpc>
                <a:spcPct val="152000"/>
              </a:lnSpc>
            </a:pP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2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E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20" dirty="0">
                <a:latin typeface="Verdana" panose="020B0604030504040204"/>
                <a:cs typeface="Verdana" panose="020B0604030504040204"/>
              </a:rPr>
              <a:t>G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汇总、分析和提取项目度量 数据库，纳入到《组织度量数据库》中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5" name="object 75"/>
          <p:cNvSpPr txBox="1">
            <a:spLocks noGrp="1"/>
          </p:cNvSpPr>
          <p:nvPr>
            <p:ph type="sldNum" sz="quarter" idx="7"/>
          </p:nvPr>
        </p:nvSpPr>
        <p:spPr>
          <a:xfrm>
            <a:off x="6553200" y="6412548"/>
            <a:ext cx="2133600" cy="252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75"/>
              </a:lnSpc>
            </a:pPr>
            <a:fld id="{81D60167-4931-47E6-BA6A-407CBD079E47}" type="slidenum">
              <a:rPr sz="545" spc="10" dirty="0"/>
            </a:fld>
            <a:endParaRPr sz="545" spc="10" dirty="0"/>
          </a:p>
        </p:txBody>
      </p:sp>
    </p:spTree>
  </p:cSld>
  <p:clrMapOvr>
    <a:masterClrMapping/>
  </p:clrMapOvr>
  <p:transition>
    <p:cover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68" y="1182732"/>
            <a:ext cx="2262028" cy="2533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决策分析与解决工作流程</a:t>
            </a:r>
            <a:endParaRPr sz="161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89" y="1900965"/>
            <a:ext cx="754683" cy="866"/>
          </a:xfrm>
          <a:custGeom>
            <a:avLst/>
            <a:gdLst/>
            <a:ahLst/>
            <a:cxnLst/>
            <a:rect l="l" t="t" r="r" b="b"/>
            <a:pathLst>
              <a:path w="1659254" h="1905">
                <a:moveTo>
                  <a:pt x="0" y="0"/>
                </a:moveTo>
                <a:lnTo>
                  <a:pt x="1659081" y="1308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" name="object 4"/>
          <p:cNvSpPr txBox="1"/>
          <p:nvPr/>
        </p:nvSpPr>
        <p:spPr>
          <a:xfrm>
            <a:off x="1407973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项目规划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8054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4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" name="object 6"/>
          <p:cNvSpPr txBox="1"/>
          <p:nvPr/>
        </p:nvSpPr>
        <p:spPr>
          <a:xfrm>
            <a:off x="2518052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项目跟踪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49886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4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" name="object 8"/>
          <p:cNvSpPr txBox="1"/>
          <p:nvPr/>
        </p:nvSpPr>
        <p:spPr>
          <a:xfrm>
            <a:off x="3549884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风险管理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81717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4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" name="object 10"/>
          <p:cNvSpPr txBox="1"/>
          <p:nvPr/>
        </p:nvSpPr>
        <p:spPr>
          <a:xfrm>
            <a:off x="4581720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质量保证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3550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5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2" name="object 12"/>
          <p:cNvSpPr txBox="1"/>
          <p:nvPr/>
        </p:nvSpPr>
        <p:spPr>
          <a:xfrm>
            <a:off x="5613551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配置管理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45382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5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4" name="object 14"/>
          <p:cNvSpPr txBox="1"/>
          <p:nvPr/>
        </p:nvSpPr>
        <p:spPr>
          <a:xfrm>
            <a:off x="6645383" y="1673839"/>
            <a:ext cx="742553" cy="294005"/>
          </a:xfrm>
          <a:prstGeom prst="rect">
            <a:avLst/>
          </a:prstGeom>
          <a:solidFill>
            <a:srgbClr val="F2DCDB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决策分析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77215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5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6" name="object 16"/>
          <p:cNvSpPr txBox="1"/>
          <p:nvPr/>
        </p:nvSpPr>
        <p:spPr>
          <a:xfrm>
            <a:off x="7677213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项目结项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4390" y="1900965"/>
            <a:ext cx="754394" cy="866"/>
          </a:xfrm>
          <a:custGeom>
            <a:avLst/>
            <a:gdLst/>
            <a:ahLst/>
            <a:cxnLst/>
            <a:rect l="l" t="t" r="r" b="b"/>
            <a:pathLst>
              <a:path w="1658620" h="1905">
                <a:moveTo>
                  <a:pt x="0" y="0"/>
                </a:moveTo>
                <a:lnTo>
                  <a:pt x="1658432" y="1308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8" name="object 18"/>
          <p:cNvSpPr txBox="1"/>
          <p:nvPr/>
        </p:nvSpPr>
        <p:spPr>
          <a:xfrm>
            <a:off x="454390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项目立项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0899" y="2138292"/>
            <a:ext cx="964632" cy="31316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0" name="object 20"/>
          <p:cNvSpPr txBox="1"/>
          <p:nvPr/>
        </p:nvSpPr>
        <p:spPr>
          <a:xfrm>
            <a:off x="805243" y="2202440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建立评估准则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12473" y="2146373"/>
            <a:ext cx="213560" cy="269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2" name="object 22"/>
          <p:cNvSpPr txBox="1"/>
          <p:nvPr/>
        </p:nvSpPr>
        <p:spPr>
          <a:xfrm>
            <a:off x="1363430" y="2443541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决策分析报告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2800" y="2146373"/>
            <a:ext cx="215638" cy="269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4" name="object 24"/>
          <p:cNvSpPr txBox="1"/>
          <p:nvPr/>
        </p:nvSpPr>
        <p:spPr>
          <a:xfrm>
            <a:off x="405111" y="2453521"/>
            <a:ext cx="170403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775" spc="3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839544" y="2216583"/>
            <a:ext cx="484030" cy="167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6" name="object 26"/>
          <p:cNvSpPr/>
          <p:nvPr/>
        </p:nvSpPr>
        <p:spPr>
          <a:xfrm>
            <a:off x="1881360" y="2286437"/>
            <a:ext cx="345427" cy="0"/>
          </a:xfrm>
          <a:custGeom>
            <a:avLst/>
            <a:gdLst/>
            <a:ahLst/>
            <a:cxnLst/>
            <a:rect l="l" t="t" r="r" b="b"/>
            <a:pathLst>
              <a:path w="759460">
                <a:moveTo>
                  <a:pt x="0" y="0"/>
                </a:moveTo>
                <a:lnTo>
                  <a:pt x="395094" y="0"/>
                </a:lnTo>
                <a:lnTo>
                  <a:pt x="7590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7" name="object 27"/>
          <p:cNvSpPr/>
          <p:nvPr/>
        </p:nvSpPr>
        <p:spPr>
          <a:xfrm>
            <a:off x="2183758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4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8" name="object 28"/>
          <p:cNvSpPr/>
          <p:nvPr/>
        </p:nvSpPr>
        <p:spPr>
          <a:xfrm>
            <a:off x="1859931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9" name="object 29"/>
          <p:cNvSpPr/>
          <p:nvPr/>
        </p:nvSpPr>
        <p:spPr>
          <a:xfrm>
            <a:off x="2593305" y="2082289"/>
            <a:ext cx="923481" cy="314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0" name="object 30"/>
          <p:cNvSpPr txBox="1"/>
          <p:nvPr/>
        </p:nvSpPr>
        <p:spPr>
          <a:xfrm>
            <a:off x="2706938" y="2147076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确定候选方案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69309" y="2093118"/>
            <a:ext cx="230066" cy="267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2" name="object 32"/>
          <p:cNvSpPr/>
          <p:nvPr/>
        </p:nvSpPr>
        <p:spPr>
          <a:xfrm>
            <a:off x="2272412" y="2091009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3" name="object 33"/>
          <p:cNvSpPr txBox="1"/>
          <p:nvPr/>
        </p:nvSpPr>
        <p:spPr>
          <a:xfrm>
            <a:off x="2308754" y="2398157"/>
            <a:ext cx="170403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775" spc="3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788237" y="2161150"/>
            <a:ext cx="529747" cy="1674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5" name="object 35"/>
          <p:cNvSpPr/>
          <p:nvPr/>
        </p:nvSpPr>
        <p:spPr>
          <a:xfrm>
            <a:off x="3830183" y="2231073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6" name="object 36"/>
          <p:cNvSpPr/>
          <p:nvPr/>
        </p:nvSpPr>
        <p:spPr>
          <a:xfrm>
            <a:off x="4178155" y="2206069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7" name="object 37"/>
          <p:cNvSpPr/>
          <p:nvPr/>
        </p:nvSpPr>
        <p:spPr>
          <a:xfrm>
            <a:off x="3808753" y="2209643"/>
            <a:ext cx="42860" cy="42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8" name="object 38"/>
          <p:cNvSpPr/>
          <p:nvPr/>
        </p:nvSpPr>
        <p:spPr>
          <a:xfrm>
            <a:off x="4559142" y="2082289"/>
            <a:ext cx="934915" cy="3143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9" name="object 39"/>
          <p:cNvSpPr txBox="1"/>
          <p:nvPr/>
        </p:nvSpPr>
        <p:spPr>
          <a:xfrm>
            <a:off x="4678946" y="2147076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确定评估方法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521931" y="2093118"/>
            <a:ext cx="230057" cy="267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1" name="object 41"/>
          <p:cNvSpPr txBox="1"/>
          <p:nvPr/>
        </p:nvSpPr>
        <p:spPr>
          <a:xfrm>
            <a:off x="5176868" y="2388177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决策分析报告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302947" y="2091009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3" name="object 43"/>
          <p:cNvSpPr txBox="1"/>
          <p:nvPr/>
        </p:nvSpPr>
        <p:spPr>
          <a:xfrm>
            <a:off x="4352852" y="2398157"/>
            <a:ext cx="252139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PMO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245240" y="2428116"/>
            <a:ext cx="2030684" cy="1291020"/>
          </a:xfrm>
          <a:custGeom>
            <a:avLst/>
            <a:gdLst/>
            <a:ahLst/>
            <a:cxnLst/>
            <a:rect l="l" t="t" r="r" b="b"/>
            <a:pathLst>
              <a:path w="4464684" h="2838450">
                <a:moveTo>
                  <a:pt x="4464360" y="582343"/>
                </a:moveTo>
                <a:lnTo>
                  <a:pt x="0" y="582343"/>
                </a:lnTo>
                <a:lnTo>
                  <a:pt x="0" y="2838019"/>
                </a:lnTo>
                <a:lnTo>
                  <a:pt x="4464360" y="2838019"/>
                </a:lnTo>
                <a:lnTo>
                  <a:pt x="4464360" y="582343"/>
                </a:lnTo>
                <a:close/>
              </a:path>
              <a:path w="4464684" h="2838450">
                <a:moveTo>
                  <a:pt x="1186895" y="0"/>
                </a:moveTo>
                <a:lnTo>
                  <a:pt x="744056" y="582343"/>
                </a:lnTo>
                <a:lnTo>
                  <a:pt x="1860151" y="582343"/>
                </a:lnTo>
                <a:lnTo>
                  <a:pt x="1186895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5" name="object 45"/>
          <p:cNvSpPr/>
          <p:nvPr/>
        </p:nvSpPr>
        <p:spPr>
          <a:xfrm>
            <a:off x="2245240" y="2428116"/>
            <a:ext cx="2030684" cy="1291020"/>
          </a:xfrm>
          <a:custGeom>
            <a:avLst/>
            <a:gdLst/>
            <a:ahLst/>
            <a:cxnLst/>
            <a:rect l="l" t="t" r="r" b="b"/>
            <a:pathLst>
              <a:path w="4464684" h="2838450">
                <a:moveTo>
                  <a:pt x="0" y="582343"/>
                </a:moveTo>
                <a:lnTo>
                  <a:pt x="744056" y="582343"/>
                </a:lnTo>
                <a:lnTo>
                  <a:pt x="1186894" y="0"/>
                </a:lnTo>
                <a:lnTo>
                  <a:pt x="1860151" y="582343"/>
                </a:lnTo>
                <a:lnTo>
                  <a:pt x="4464360" y="582343"/>
                </a:lnTo>
                <a:lnTo>
                  <a:pt x="4464360" y="958287"/>
                </a:lnTo>
                <a:lnTo>
                  <a:pt x="4464360" y="1522204"/>
                </a:lnTo>
                <a:lnTo>
                  <a:pt x="4464360" y="2838019"/>
                </a:lnTo>
                <a:lnTo>
                  <a:pt x="1860151" y="2838019"/>
                </a:lnTo>
                <a:lnTo>
                  <a:pt x="744056" y="2838019"/>
                </a:lnTo>
                <a:lnTo>
                  <a:pt x="0" y="2838019"/>
                </a:lnTo>
                <a:lnTo>
                  <a:pt x="0" y="1522204"/>
                </a:lnTo>
                <a:lnTo>
                  <a:pt x="0" y="958287"/>
                </a:lnTo>
                <a:lnTo>
                  <a:pt x="0" y="582343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6" name="object 46"/>
          <p:cNvSpPr txBox="1"/>
          <p:nvPr/>
        </p:nvSpPr>
        <p:spPr>
          <a:xfrm>
            <a:off x="2273751" y="2675780"/>
            <a:ext cx="1971765" cy="62801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 algn="just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：通过讨论会、市场调研、头脑风 暴、客户反馈、竞争分析等方式确定备 选方案。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82798" y="2424158"/>
            <a:ext cx="1706919" cy="1291020"/>
          </a:xfrm>
          <a:custGeom>
            <a:avLst/>
            <a:gdLst/>
            <a:ahLst/>
            <a:cxnLst/>
            <a:rect l="l" t="t" r="r" b="b"/>
            <a:pathLst>
              <a:path w="3752850" h="2838450">
                <a:moveTo>
                  <a:pt x="3752792" y="582343"/>
                </a:moveTo>
                <a:lnTo>
                  <a:pt x="0" y="582343"/>
                </a:lnTo>
                <a:lnTo>
                  <a:pt x="0" y="2838019"/>
                </a:lnTo>
                <a:lnTo>
                  <a:pt x="3752792" y="2838019"/>
                </a:lnTo>
                <a:lnTo>
                  <a:pt x="3752792" y="582343"/>
                </a:lnTo>
                <a:close/>
              </a:path>
              <a:path w="3752850" h="2838450">
                <a:moveTo>
                  <a:pt x="1023234" y="0"/>
                </a:moveTo>
                <a:lnTo>
                  <a:pt x="625470" y="582343"/>
                </a:lnTo>
                <a:lnTo>
                  <a:pt x="1563666" y="582343"/>
                </a:lnTo>
                <a:lnTo>
                  <a:pt x="102323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8" name="object 48"/>
          <p:cNvSpPr/>
          <p:nvPr/>
        </p:nvSpPr>
        <p:spPr>
          <a:xfrm>
            <a:off x="382798" y="2424158"/>
            <a:ext cx="1706919" cy="1291020"/>
          </a:xfrm>
          <a:custGeom>
            <a:avLst/>
            <a:gdLst/>
            <a:ahLst/>
            <a:cxnLst/>
            <a:rect l="l" t="t" r="r" b="b"/>
            <a:pathLst>
              <a:path w="3752850" h="2838450">
                <a:moveTo>
                  <a:pt x="0" y="582343"/>
                </a:moveTo>
                <a:lnTo>
                  <a:pt x="625470" y="582343"/>
                </a:lnTo>
                <a:lnTo>
                  <a:pt x="1023234" y="0"/>
                </a:lnTo>
                <a:lnTo>
                  <a:pt x="1563666" y="582343"/>
                </a:lnTo>
                <a:lnTo>
                  <a:pt x="3752792" y="582343"/>
                </a:lnTo>
                <a:lnTo>
                  <a:pt x="3752792" y="958287"/>
                </a:lnTo>
                <a:lnTo>
                  <a:pt x="3752792" y="1522204"/>
                </a:lnTo>
                <a:lnTo>
                  <a:pt x="3752792" y="2838019"/>
                </a:lnTo>
                <a:lnTo>
                  <a:pt x="1563666" y="2838019"/>
                </a:lnTo>
                <a:lnTo>
                  <a:pt x="625470" y="2838019"/>
                </a:lnTo>
                <a:lnTo>
                  <a:pt x="0" y="2838019"/>
                </a:lnTo>
                <a:lnTo>
                  <a:pt x="0" y="1522204"/>
                </a:lnTo>
                <a:lnTo>
                  <a:pt x="0" y="958287"/>
                </a:lnTo>
                <a:lnTo>
                  <a:pt x="0" y="582343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9" name="object 49"/>
          <p:cNvSpPr txBox="1"/>
          <p:nvPr/>
        </p:nvSpPr>
        <p:spPr>
          <a:xfrm>
            <a:off x="411309" y="2671821"/>
            <a:ext cx="1645978" cy="62801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DAR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的应用主要包括立项 决策、风险管理、技术解决几个 方面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395829" y="2075431"/>
            <a:ext cx="934915" cy="31430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1" name="object 51"/>
          <p:cNvSpPr txBox="1"/>
          <p:nvPr/>
        </p:nvSpPr>
        <p:spPr>
          <a:xfrm>
            <a:off x="6515185" y="2139698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评估候选方案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358170" y="2085739"/>
            <a:ext cx="230051" cy="2678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3" name="object 53"/>
          <p:cNvSpPr txBox="1"/>
          <p:nvPr/>
        </p:nvSpPr>
        <p:spPr>
          <a:xfrm>
            <a:off x="7013107" y="2380798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决策分析报告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139185" y="2083630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5" name="object 55"/>
          <p:cNvSpPr txBox="1"/>
          <p:nvPr/>
        </p:nvSpPr>
        <p:spPr>
          <a:xfrm>
            <a:off x="6189090" y="2390779"/>
            <a:ext cx="252139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PMO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710642" y="2161150"/>
            <a:ext cx="529747" cy="167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7" name="object 57"/>
          <p:cNvSpPr/>
          <p:nvPr/>
        </p:nvSpPr>
        <p:spPr>
          <a:xfrm>
            <a:off x="5752595" y="2231073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8" name="object 58"/>
          <p:cNvSpPr/>
          <p:nvPr/>
        </p:nvSpPr>
        <p:spPr>
          <a:xfrm>
            <a:off x="6100567" y="2206069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9" name="object 59"/>
          <p:cNvSpPr/>
          <p:nvPr/>
        </p:nvSpPr>
        <p:spPr>
          <a:xfrm>
            <a:off x="5731166" y="2209643"/>
            <a:ext cx="42860" cy="42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0" name="object 60"/>
          <p:cNvSpPr txBox="1"/>
          <p:nvPr/>
        </p:nvSpPr>
        <p:spPr>
          <a:xfrm>
            <a:off x="3212319" y="2419536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决策分析报告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925742" y="2398304"/>
            <a:ext cx="866" cy="555398"/>
          </a:xfrm>
          <a:custGeom>
            <a:avLst/>
            <a:gdLst/>
            <a:ahLst/>
            <a:cxnLst/>
            <a:rect l="l" t="t" r="r" b="b"/>
            <a:pathLst>
              <a:path w="1905" h="1221104">
                <a:moveTo>
                  <a:pt x="1298" y="0"/>
                </a:moveTo>
                <a:lnTo>
                  <a:pt x="0" y="1221048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2" name="object 62"/>
          <p:cNvSpPr/>
          <p:nvPr/>
        </p:nvSpPr>
        <p:spPr>
          <a:xfrm>
            <a:off x="6909102" y="2925086"/>
            <a:ext cx="33503" cy="28593"/>
          </a:xfrm>
          <a:custGeom>
            <a:avLst/>
            <a:gdLst/>
            <a:ahLst/>
            <a:cxnLst/>
            <a:rect l="l" t="t" r="r" b="b"/>
            <a:pathLst>
              <a:path w="73659" h="62864">
                <a:moveTo>
                  <a:pt x="73291" y="73"/>
                </a:moveTo>
                <a:lnTo>
                  <a:pt x="36582" y="62852"/>
                </a:lnTo>
                <a:lnTo>
                  <a:pt x="0" y="0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3" name="object 63"/>
          <p:cNvSpPr/>
          <p:nvPr/>
        </p:nvSpPr>
        <p:spPr>
          <a:xfrm>
            <a:off x="6527265" y="3017205"/>
            <a:ext cx="923486" cy="31430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4" name="object 64"/>
          <p:cNvSpPr txBox="1"/>
          <p:nvPr/>
        </p:nvSpPr>
        <p:spPr>
          <a:xfrm>
            <a:off x="6754787" y="3081426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做出决策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502864" y="3027467"/>
            <a:ext cx="230052" cy="2678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6" name="object 66"/>
          <p:cNvSpPr/>
          <p:nvPr/>
        </p:nvSpPr>
        <p:spPr>
          <a:xfrm>
            <a:off x="6205967" y="3025358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7" name="object 67"/>
          <p:cNvSpPr txBox="1"/>
          <p:nvPr/>
        </p:nvSpPr>
        <p:spPr>
          <a:xfrm>
            <a:off x="6242309" y="3332507"/>
            <a:ext cx="170403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775" spc="3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xfrm>
            <a:off x="6553200" y="6412548"/>
            <a:ext cx="2133600" cy="252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75"/>
              </a:lnSpc>
            </a:pPr>
            <a:fld id="{81D60167-4931-47E6-BA6A-407CBD079E47}" type="slidenum">
              <a:rPr sz="545" spc="10" dirty="0"/>
            </a:fld>
            <a:endParaRPr sz="545" spc="10" dirty="0"/>
          </a:p>
        </p:txBody>
      </p:sp>
      <p:sp>
        <p:nvSpPr>
          <p:cNvPr id="68" name="object 68"/>
          <p:cNvSpPr txBox="1"/>
          <p:nvPr/>
        </p:nvSpPr>
        <p:spPr>
          <a:xfrm>
            <a:off x="7382032" y="3413797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决策分析报告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68" y="1058272"/>
            <a:ext cx="1648288" cy="50228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项目结项工作流程</a:t>
            </a:r>
            <a:endParaRPr sz="161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63089" y="1900965"/>
            <a:ext cx="754683" cy="866"/>
          </a:xfrm>
          <a:custGeom>
            <a:avLst/>
            <a:gdLst/>
            <a:ahLst/>
            <a:cxnLst/>
            <a:rect l="l" t="t" r="r" b="b"/>
            <a:pathLst>
              <a:path w="1659254" h="1905">
                <a:moveTo>
                  <a:pt x="0" y="0"/>
                </a:moveTo>
                <a:lnTo>
                  <a:pt x="1659081" y="1308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" name="object 4"/>
          <p:cNvSpPr txBox="1"/>
          <p:nvPr/>
        </p:nvSpPr>
        <p:spPr>
          <a:xfrm>
            <a:off x="1407973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项目规划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18054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4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" name="object 6"/>
          <p:cNvSpPr txBox="1"/>
          <p:nvPr/>
        </p:nvSpPr>
        <p:spPr>
          <a:xfrm>
            <a:off x="2518052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项目跟踪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49886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4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" name="object 8"/>
          <p:cNvSpPr txBox="1"/>
          <p:nvPr/>
        </p:nvSpPr>
        <p:spPr>
          <a:xfrm>
            <a:off x="3549884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风险管理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81717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4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" name="object 10"/>
          <p:cNvSpPr txBox="1"/>
          <p:nvPr/>
        </p:nvSpPr>
        <p:spPr>
          <a:xfrm>
            <a:off x="4581720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质量保证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3550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5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2" name="object 12"/>
          <p:cNvSpPr txBox="1"/>
          <p:nvPr/>
        </p:nvSpPr>
        <p:spPr>
          <a:xfrm>
            <a:off x="5613551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配置管理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45382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5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4" name="object 14"/>
          <p:cNvSpPr txBox="1"/>
          <p:nvPr/>
        </p:nvSpPr>
        <p:spPr>
          <a:xfrm>
            <a:off x="6645383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决策分析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677215" y="1900965"/>
            <a:ext cx="754683" cy="0"/>
          </a:xfrm>
          <a:custGeom>
            <a:avLst/>
            <a:gdLst/>
            <a:ahLst/>
            <a:cxnLst/>
            <a:rect l="l" t="t" r="r" b="b"/>
            <a:pathLst>
              <a:path w="1659255">
                <a:moveTo>
                  <a:pt x="0" y="0"/>
                </a:moveTo>
                <a:lnTo>
                  <a:pt x="1659081" y="0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6" name="object 16"/>
          <p:cNvSpPr txBox="1"/>
          <p:nvPr/>
        </p:nvSpPr>
        <p:spPr>
          <a:xfrm>
            <a:off x="7677213" y="1673839"/>
            <a:ext cx="742553" cy="294005"/>
          </a:xfrm>
          <a:prstGeom prst="rect">
            <a:avLst/>
          </a:prstGeom>
          <a:solidFill>
            <a:srgbClr val="F2DCDB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项目结项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54390" y="1900965"/>
            <a:ext cx="754394" cy="866"/>
          </a:xfrm>
          <a:custGeom>
            <a:avLst/>
            <a:gdLst/>
            <a:ahLst/>
            <a:cxnLst/>
            <a:rect l="l" t="t" r="r" b="b"/>
            <a:pathLst>
              <a:path w="1658620" h="1905">
                <a:moveTo>
                  <a:pt x="0" y="0"/>
                </a:moveTo>
                <a:lnTo>
                  <a:pt x="1658432" y="1308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8" name="object 18"/>
          <p:cNvSpPr txBox="1"/>
          <p:nvPr/>
        </p:nvSpPr>
        <p:spPr>
          <a:xfrm>
            <a:off x="454390" y="1673839"/>
            <a:ext cx="742553" cy="29400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21372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37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项目立项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0899" y="2138292"/>
            <a:ext cx="964632" cy="31316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0" name="object 20"/>
          <p:cNvSpPr txBox="1"/>
          <p:nvPr/>
        </p:nvSpPr>
        <p:spPr>
          <a:xfrm>
            <a:off x="919536" y="2202440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结项总结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12473" y="2146373"/>
            <a:ext cx="213560" cy="269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2" name="object 22"/>
          <p:cNvSpPr txBox="1"/>
          <p:nvPr/>
        </p:nvSpPr>
        <p:spPr>
          <a:xfrm>
            <a:off x="1363430" y="2443541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结项总结报告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2800" y="2146373"/>
            <a:ext cx="215638" cy="269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4" name="object 24"/>
          <p:cNvSpPr txBox="1"/>
          <p:nvPr/>
        </p:nvSpPr>
        <p:spPr>
          <a:xfrm>
            <a:off x="405111" y="2453521"/>
            <a:ext cx="170403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775" spc="3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839544" y="2216583"/>
            <a:ext cx="484030" cy="167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6" name="object 26"/>
          <p:cNvSpPr/>
          <p:nvPr/>
        </p:nvSpPr>
        <p:spPr>
          <a:xfrm>
            <a:off x="1881360" y="2286437"/>
            <a:ext cx="345427" cy="0"/>
          </a:xfrm>
          <a:custGeom>
            <a:avLst/>
            <a:gdLst/>
            <a:ahLst/>
            <a:cxnLst/>
            <a:rect l="l" t="t" r="r" b="b"/>
            <a:pathLst>
              <a:path w="759460">
                <a:moveTo>
                  <a:pt x="0" y="0"/>
                </a:moveTo>
                <a:lnTo>
                  <a:pt x="395094" y="0"/>
                </a:lnTo>
                <a:lnTo>
                  <a:pt x="7590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7" name="object 27"/>
          <p:cNvSpPr/>
          <p:nvPr/>
        </p:nvSpPr>
        <p:spPr>
          <a:xfrm>
            <a:off x="2183758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4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8" name="object 28"/>
          <p:cNvSpPr/>
          <p:nvPr/>
        </p:nvSpPr>
        <p:spPr>
          <a:xfrm>
            <a:off x="1859931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9" name="object 29"/>
          <p:cNvSpPr/>
          <p:nvPr/>
        </p:nvSpPr>
        <p:spPr>
          <a:xfrm>
            <a:off x="2593305" y="2082289"/>
            <a:ext cx="923481" cy="31430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0" name="object 30"/>
          <p:cNvSpPr txBox="1"/>
          <p:nvPr/>
        </p:nvSpPr>
        <p:spPr>
          <a:xfrm>
            <a:off x="2821232" y="2147076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结项申请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69309" y="2093118"/>
            <a:ext cx="230066" cy="267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2" name="object 32"/>
          <p:cNvSpPr/>
          <p:nvPr/>
        </p:nvSpPr>
        <p:spPr>
          <a:xfrm>
            <a:off x="2272412" y="2091009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3" name="object 33"/>
          <p:cNvSpPr txBox="1"/>
          <p:nvPr/>
        </p:nvSpPr>
        <p:spPr>
          <a:xfrm>
            <a:off x="2308754" y="2398157"/>
            <a:ext cx="170403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775" spc="3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788237" y="2161150"/>
            <a:ext cx="529747" cy="1674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5" name="object 35"/>
          <p:cNvSpPr/>
          <p:nvPr/>
        </p:nvSpPr>
        <p:spPr>
          <a:xfrm>
            <a:off x="3830183" y="2231073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6" name="object 36"/>
          <p:cNvSpPr/>
          <p:nvPr/>
        </p:nvSpPr>
        <p:spPr>
          <a:xfrm>
            <a:off x="4178155" y="2206069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7" name="object 37"/>
          <p:cNvSpPr/>
          <p:nvPr/>
        </p:nvSpPr>
        <p:spPr>
          <a:xfrm>
            <a:off x="3808753" y="2209643"/>
            <a:ext cx="42860" cy="42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8" name="object 38"/>
          <p:cNvSpPr/>
          <p:nvPr/>
        </p:nvSpPr>
        <p:spPr>
          <a:xfrm>
            <a:off x="4559142" y="2082289"/>
            <a:ext cx="934915" cy="31430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9" name="object 39"/>
          <p:cNvSpPr txBox="1"/>
          <p:nvPr/>
        </p:nvSpPr>
        <p:spPr>
          <a:xfrm>
            <a:off x="4678946" y="2147076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结项评估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521931" y="2093118"/>
            <a:ext cx="230057" cy="267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1" name="object 41"/>
          <p:cNvSpPr txBox="1"/>
          <p:nvPr/>
        </p:nvSpPr>
        <p:spPr>
          <a:xfrm>
            <a:off x="5176868" y="2388177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结项评估报告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302947" y="2091009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3" name="object 43"/>
          <p:cNvSpPr txBox="1"/>
          <p:nvPr/>
        </p:nvSpPr>
        <p:spPr>
          <a:xfrm>
            <a:off x="4352852" y="2398157"/>
            <a:ext cx="252139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PMO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891703" y="2533469"/>
            <a:ext cx="1702297" cy="1291020"/>
          </a:xfrm>
          <a:custGeom>
            <a:avLst/>
            <a:gdLst/>
            <a:ahLst/>
            <a:cxnLst/>
            <a:rect l="l" t="t" r="r" b="b"/>
            <a:pathLst>
              <a:path w="3742690" h="2838450">
                <a:moveTo>
                  <a:pt x="3742270" y="582343"/>
                </a:moveTo>
                <a:lnTo>
                  <a:pt x="0" y="582343"/>
                </a:lnTo>
                <a:lnTo>
                  <a:pt x="0" y="2838019"/>
                </a:lnTo>
                <a:lnTo>
                  <a:pt x="3742270" y="2838019"/>
                </a:lnTo>
                <a:lnTo>
                  <a:pt x="3742270" y="582343"/>
                </a:lnTo>
                <a:close/>
              </a:path>
              <a:path w="3742690" h="2838450">
                <a:moveTo>
                  <a:pt x="994923" y="0"/>
                </a:moveTo>
                <a:lnTo>
                  <a:pt x="623711" y="582343"/>
                </a:lnTo>
                <a:lnTo>
                  <a:pt x="1559279" y="582343"/>
                </a:lnTo>
                <a:lnTo>
                  <a:pt x="994923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5" name="object 45"/>
          <p:cNvSpPr/>
          <p:nvPr/>
        </p:nvSpPr>
        <p:spPr>
          <a:xfrm>
            <a:off x="6891703" y="2533469"/>
            <a:ext cx="1702297" cy="1291020"/>
          </a:xfrm>
          <a:custGeom>
            <a:avLst/>
            <a:gdLst/>
            <a:ahLst/>
            <a:cxnLst/>
            <a:rect l="l" t="t" r="r" b="b"/>
            <a:pathLst>
              <a:path w="3742690" h="2838450">
                <a:moveTo>
                  <a:pt x="0" y="582343"/>
                </a:moveTo>
                <a:lnTo>
                  <a:pt x="623711" y="582343"/>
                </a:lnTo>
                <a:lnTo>
                  <a:pt x="994923" y="0"/>
                </a:lnTo>
                <a:lnTo>
                  <a:pt x="1559279" y="582343"/>
                </a:lnTo>
                <a:lnTo>
                  <a:pt x="3742270" y="582343"/>
                </a:lnTo>
                <a:lnTo>
                  <a:pt x="3742270" y="958287"/>
                </a:lnTo>
                <a:lnTo>
                  <a:pt x="3742270" y="1522204"/>
                </a:lnTo>
                <a:lnTo>
                  <a:pt x="3742270" y="2838019"/>
                </a:lnTo>
                <a:lnTo>
                  <a:pt x="1559279" y="2838019"/>
                </a:lnTo>
                <a:lnTo>
                  <a:pt x="623711" y="2838019"/>
                </a:lnTo>
                <a:lnTo>
                  <a:pt x="0" y="2838019"/>
                </a:lnTo>
                <a:lnTo>
                  <a:pt x="0" y="1522204"/>
                </a:lnTo>
                <a:lnTo>
                  <a:pt x="0" y="958287"/>
                </a:lnTo>
                <a:lnTo>
                  <a:pt x="0" y="582343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6" name="object 46"/>
          <p:cNvSpPr txBox="1"/>
          <p:nvPr/>
        </p:nvSpPr>
        <p:spPr>
          <a:xfrm>
            <a:off x="6920214" y="2781132"/>
            <a:ext cx="1611897" cy="104330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885" spc="15" dirty="0">
                <a:latin typeface="Verdana" panose="020B0604030504040204"/>
                <a:cs typeface="Verdana" panose="020B0604030504040204"/>
              </a:rPr>
              <a:t>Tip1</a:t>
            </a:r>
            <a:r>
              <a:rPr sz="885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sz="885" spc="9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移交内容包括：已发布 版本的源代码、所有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PDP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裁剪指 南中要求基线化及入产品库的文 档、产品培训相关资料，经验总 结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395829" y="2075431"/>
            <a:ext cx="934915" cy="31430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8" name="object 48"/>
          <p:cNvSpPr txBox="1"/>
          <p:nvPr/>
        </p:nvSpPr>
        <p:spPr>
          <a:xfrm>
            <a:off x="6629478" y="2139698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项目移交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358170" y="2085739"/>
            <a:ext cx="230051" cy="2678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0" name="object 50"/>
          <p:cNvSpPr txBox="1"/>
          <p:nvPr/>
        </p:nvSpPr>
        <p:spPr>
          <a:xfrm>
            <a:off x="7013107" y="2380798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项目基线文档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139185" y="2083630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2" name="object 52"/>
          <p:cNvSpPr txBox="1"/>
          <p:nvPr/>
        </p:nvSpPr>
        <p:spPr>
          <a:xfrm>
            <a:off x="6073084" y="2390779"/>
            <a:ext cx="485215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O+</a:t>
            </a:r>
            <a:r>
              <a:rPr sz="77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775" spc="3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710642" y="2161150"/>
            <a:ext cx="529747" cy="167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4" name="object 54"/>
          <p:cNvSpPr/>
          <p:nvPr/>
        </p:nvSpPr>
        <p:spPr>
          <a:xfrm>
            <a:off x="5752595" y="2231073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5" name="object 55"/>
          <p:cNvSpPr/>
          <p:nvPr/>
        </p:nvSpPr>
        <p:spPr>
          <a:xfrm>
            <a:off x="6100567" y="2206069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6" name="object 56"/>
          <p:cNvSpPr/>
          <p:nvPr/>
        </p:nvSpPr>
        <p:spPr>
          <a:xfrm>
            <a:off x="5731166" y="2209643"/>
            <a:ext cx="42860" cy="428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7" name="object 57"/>
          <p:cNvSpPr txBox="1"/>
          <p:nvPr/>
        </p:nvSpPr>
        <p:spPr>
          <a:xfrm>
            <a:off x="3212319" y="2419536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结项总结报告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729438" y="2949772"/>
            <a:ext cx="923486" cy="31430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9" name="object 59"/>
          <p:cNvSpPr txBox="1"/>
          <p:nvPr/>
        </p:nvSpPr>
        <p:spPr>
          <a:xfrm>
            <a:off x="4957216" y="3014457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结项公告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705293" y="2960499"/>
            <a:ext cx="230059" cy="267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1" name="object 61"/>
          <p:cNvSpPr/>
          <p:nvPr/>
        </p:nvSpPr>
        <p:spPr>
          <a:xfrm>
            <a:off x="4408396" y="2958390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2" name="object 62"/>
          <p:cNvSpPr txBox="1"/>
          <p:nvPr/>
        </p:nvSpPr>
        <p:spPr>
          <a:xfrm>
            <a:off x="4403581" y="3265538"/>
            <a:ext cx="252139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PMO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427921" y="3318110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项目结项公告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940673" y="2717987"/>
            <a:ext cx="1040614" cy="375464"/>
          </a:xfrm>
          <a:custGeom>
            <a:avLst/>
            <a:gdLst/>
            <a:ahLst/>
            <a:cxnLst/>
            <a:rect l="l" t="t" r="r" b="b"/>
            <a:pathLst>
              <a:path w="2287905" h="825500">
                <a:moveTo>
                  <a:pt x="2287400" y="0"/>
                </a:moveTo>
                <a:lnTo>
                  <a:pt x="1138512" y="0"/>
                </a:lnTo>
                <a:lnTo>
                  <a:pt x="1138512" y="825347"/>
                </a:lnTo>
                <a:lnTo>
                  <a:pt x="0" y="825347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5" name="object 65"/>
          <p:cNvSpPr/>
          <p:nvPr/>
        </p:nvSpPr>
        <p:spPr>
          <a:xfrm>
            <a:off x="5940673" y="3076713"/>
            <a:ext cx="28593" cy="33503"/>
          </a:xfrm>
          <a:custGeom>
            <a:avLst/>
            <a:gdLst/>
            <a:ahLst/>
            <a:cxnLst/>
            <a:rect l="l" t="t" r="r" b="b"/>
            <a:pathLst>
              <a:path w="62865" h="73660">
                <a:moveTo>
                  <a:pt x="62821" y="73291"/>
                </a:moveTo>
                <a:lnTo>
                  <a:pt x="0" y="36645"/>
                </a:lnTo>
                <a:lnTo>
                  <a:pt x="62821" y="0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6" name="object 66"/>
          <p:cNvSpPr/>
          <p:nvPr/>
        </p:nvSpPr>
        <p:spPr>
          <a:xfrm>
            <a:off x="6980759" y="2353910"/>
            <a:ext cx="866" cy="364489"/>
          </a:xfrm>
          <a:custGeom>
            <a:avLst/>
            <a:gdLst/>
            <a:ahLst/>
            <a:cxnLst/>
            <a:rect l="l" t="t" r="r" b="b"/>
            <a:pathLst>
              <a:path w="1905" h="801370">
                <a:moveTo>
                  <a:pt x="0" y="801119"/>
                </a:moveTo>
                <a:lnTo>
                  <a:pt x="1308" y="0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xfrm>
            <a:off x="6553200" y="6412548"/>
            <a:ext cx="2133600" cy="252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75"/>
              </a:lnSpc>
            </a:pPr>
            <a:fld id="{81D60167-4931-47E6-BA6A-407CBD079E47}" type="slidenum">
              <a:rPr sz="545" spc="10" dirty="0"/>
            </a:fld>
            <a:endParaRPr sz="545" spc="10" dirty="0"/>
          </a:p>
        </p:txBody>
      </p:sp>
    </p:spTree>
  </p:cSld>
  <p:clrMapOvr>
    <a:masterClrMapping/>
  </p:clrMapOvr>
  <p:transition>
    <p:cover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65" y="764540"/>
            <a:ext cx="2045970" cy="2533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/>
              <a:t>C</a:t>
            </a:r>
            <a:r>
              <a:rPr sz="1615" spc="-15" dirty="0"/>
              <a:t>o</a:t>
            </a:r>
            <a:r>
              <a:rPr sz="1615" spc="-40" dirty="0"/>
              <a:t>n</a:t>
            </a:r>
            <a:r>
              <a:rPr sz="1615" spc="-50" dirty="0"/>
              <a:t>t</a:t>
            </a:r>
            <a:r>
              <a:rPr sz="1615" spc="-10" dirty="0"/>
              <a:t>e</a:t>
            </a:r>
            <a:r>
              <a:rPr sz="1615" spc="-40" dirty="0"/>
              <a:t>n</a:t>
            </a:r>
            <a:r>
              <a:rPr sz="1615" spc="-5" dirty="0"/>
              <a:t>t</a:t>
            </a:r>
            <a:endParaRPr sz="1615"/>
          </a:p>
        </p:txBody>
      </p:sp>
      <p:sp>
        <p:nvSpPr>
          <p:cNvPr id="4" name="object 4"/>
          <p:cNvSpPr txBox="1"/>
          <p:nvPr/>
        </p:nvSpPr>
        <p:spPr>
          <a:xfrm>
            <a:off x="8591876" y="5824067"/>
            <a:ext cx="69605" cy="252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75"/>
              </a:lnSpc>
            </a:pPr>
            <a:r>
              <a:rPr sz="885" spc="10" dirty="0">
                <a:latin typeface="Calibri" panose="020F0502020204030204"/>
                <a:cs typeface="Calibri" panose="020F0502020204030204"/>
              </a:rPr>
              <a:t>2</a:t>
            </a:r>
            <a:endParaRPr sz="88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7360" y="1196975"/>
            <a:ext cx="7686675" cy="5645150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15"/>
              </a:spcBef>
              <a:buClr>
                <a:srgbClr val="0070C0"/>
              </a:buClr>
              <a:buSzPct val="76000"/>
              <a:buFont typeface="Wingdings" panose="05000000000000000000"/>
              <a:buChar char=""/>
              <a:tabLst>
                <a:tab pos="527685" algn="l"/>
                <a:tab pos="528320" algn="l"/>
              </a:tabLst>
            </a:pPr>
            <a:r>
              <a:rPr sz="1340" spc="5" dirty="0">
                <a:latin typeface="Calibri" panose="020F0502020204030204"/>
                <a:cs typeface="Calibri" panose="020F0502020204030204"/>
              </a:rPr>
              <a:t>Module</a:t>
            </a:r>
            <a:r>
              <a:rPr sz="1340" spc="-60" dirty="0">
                <a:latin typeface="Calibri" panose="020F0502020204030204"/>
                <a:cs typeface="Calibri" panose="020F0502020204030204"/>
              </a:rPr>
              <a:t> </a:t>
            </a:r>
            <a:r>
              <a:rPr sz="1340" spc="5" dirty="0">
                <a:latin typeface="Calibri" panose="020F0502020204030204"/>
                <a:cs typeface="Calibri" panose="020F0502020204030204"/>
              </a:rPr>
              <a:t>01</a:t>
            </a:r>
            <a:r>
              <a:rPr sz="1340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sz="1340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标准过程</a:t>
            </a:r>
            <a:r>
              <a:rPr sz="1340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sz="1340" spc="10" dirty="0">
                <a:latin typeface="Calibri" panose="020F0502020204030204"/>
                <a:cs typeface="Calibri" panose="020F0502020204030204"/>
              </a:rPr>
              <a:t>OSSP</a:t>
            </a:r>
            <a:r>
              <a:rPr sz="1340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sz="1340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介绍</a:t>
            </a:r>
            <a:endParaRPr sz="134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27685" indent="-515620">
              <a:lnSpc>
                <a:spcPct val="100000"/>
              </a:lnSpc>
              <a:spcBef>
                <a:spcPts val="2515"/>
              </a:spcBef>
              <a:buClr>
                <a:srgbClr val="0070C0"/>
              </a:buClr>
              <a:buSzPct val="76000"/>
              <a:buFont typeface="Wingdings" panose="05000000000000000000"/>
              <a:buChar char=""/>
              <a:tabLst>
                <a:tab pos="527685" algn="l"/>
                <a:tab pos="528320" algn="l"/>
              </a:tabLst>
            </a:pPr>
            <a:r>
              <a:rPr sz="1340" spc="5" dirty="0">
                <a:latin typeface="Calibri" panose="020F0502020204030204"/>
                <a:cs typeface="Calibri" panose="020F0502020204030204"/>
              </a:rPr>
              <a:t>Module</a:t>
            </a:r>
            <a:r>
              <a:rPr sz="134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1340" spc="10" dirty="0">
                <a:latin typeface="Calibri" panose="020F0502020204030204"/>
                <a:cs typeface="Calibri" panose="020F0502020204030204"/>
              </a:rPr>
              <a:t>02</a:t>
            </a:r>
            <a:r>
              <a:rPr sz="1340" spc="10" dirty="0"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1340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标准流程描述</a:t>
            </a:r>
            <a:endParaRPr sz="134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27685" indent="-515620">
              <a:lnSpc>
                <a:spcPct val="100000"/>
              </a:lnSpc>
              <a:spcBef>
                <a:spcPts val="2515"/>
              </a:spcBef>
              <a:buClr>
                <a:srgbClr val="0070C0"/>
              </a:buClr>
              <a:buSzPct val="76000"/>
              <a:buFont typeface="Wingdings" panose="05000000000000000000"/>
              <a:buChar char=""/>
              <a:tabLst>
                <a:tab pos="527685" algn="l"/>
                <a:tab pos="528320" algn="l"/>
              </a:tabLst>
            </a:pPr>
            <a:r>
              <a:rPr sz="1340" spc="5" dirty="0">
                <a:latin typeface="Calibri" panose="020F0502020204030204"/>
                <a:cs typeface="Calibri" panose="020F0502020204030204"/>
              </a:rPr>
              <a:t>Module 03</a:t>
            </a:r>
            <a:r>
              <a:rPr sz="1340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 </a:t>
            </a:r>
            <a:r>
              <a:rPr sz="1340" spc="-10" dirty="0">
                <a:latin typeface="Calibri" panose="020F0502020204030204"/>
                <a:cs typeface="Calibri" panose="020F0502020204030204"/>
              </a:rPr>
              <a:t>Roles</a:t>
            </a:r>
            <a:r>
              <a:rPr sz="1340" spc="-260" dirty="0">
                <a:latin typeface="Calibri" panose="020F0502020204030204"/>
                <a:cs typeface="Calibri" panose="020F0502020204030204"/>
              </a:rPr>
              <a:t> </a:t>
            </a:r>
            <a:r>
              <a:rPr sz="1340" spc="5" dirty="0">
                <a:latin typeface="Calibri" panose="020F0502020204030204"/>
                <a:cs typeface="Calibri" panose="020F0502020204030204"/>
              </a:rPr>
              <a:t>Overview</a:t>
            </a:r>
            <a:endParaRPr sz="1340">
              <a:latin typeface="Calibri" panose="020F0502020204030204"/>
              <a:cs typeface="Calibri" panose="020F0502020204030204"/>
            </a:endParaRPr>
          </a:p>
          <a:p>
            <a:pPr marL="1428115" lvl="1" indent="-720090">
              <a:lnSpc>
                <a:spcPct val="100000"/>
              </a:lnSpc>
              <a:spcBef>
                <a:spcPts val="2370"/>
              </a:spcBef>
              <a:buSzPct val="85000"/>
              <a:buFont typeface="Arial" panose="020B0604020202020204"/>
              <a:buChar char="○"/>
              <a:tabLst>
                <a:tab pos="1428115" algn="l"/>
                <a:tab pos="1428750" algn="l"/>
              </a:tabLst>
            </a:pPr>
            <a:r>
              <a:rPr sz="1230" spc="5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EPG </a:t>
            </a:r>
            <a:r>
              <a:rPr sz="1230" spc="-10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Workflow</a:t>
            </a:r>
            <a:r>
              <a:rPr sz="1230" spc="-5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30" spc="5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Overview</a:t>
            </a:r>
            <a:endParaRPr sz="1230">
              <a:latin typeface="Calibri" panose="020F0502020204030204"/>
              <a:cs typeface="Calibri" panose="020F0502020204030204"/>
            </a:endParaRPr>
          </a:p>
          <a:p>
            <a:pPr marL="1428115" lvl="1" indent="-720090">
              <a:lnSpc>
                <a:spcPct val="100000"/>
              </a:lnSpc>
              <a:spcBef>
                <a:spcPts val="2310"/>
              </a:spcBef>
              <a:buSzPct val="85000"/>
              <a:buFont typeface="Arial" panose="020B0604020202020204"/>
              <a:buChar char="○"/>
              <a:tabLst>
                <a:tab pos="1428115" algn="l"/>
                <a:tab pos="1428750" algn="l"/>
              </a:tabLst>
            </a:pPr>
            <a:r>
              <a:rPr sz="1230" spc="10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PM </a:t>
            </a:r>
            <a:r>
              <a:rPr sz="1230" spc="-10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Workflow</a:t>
            </a:r>
            <a:r>
              <a:rPr sz="1230" spc="-25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30" spc="5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Overview</a:t>
            </a:r>
            <a:endParaRPr sz="1230">
              <a:latin typeface="Calibri" panose="020F0502020204030204"/>
              <a:cs typeface="Calibri" panose="020F0502020204030204"/>
            </a:endParaRPr>
          </a:p>
          <a:p>
            <a:pPr marL="1428115" lvl="1" indent="-720090">
              <a:lnSpc>
                <a:spcPct val="100000"/>
              </a:lnSpc>
              <a:spcBef>
                <a:spcPts val="2310"/>
              </a:spcBef>
              <a:buSzPct val="85000"/>
              <a:buFont typeface="Arial" panose="020B0604020202020204"/>
              <a:buChar char="○"/>
              <a:tabLst>
                <a:tab pos="1428115" algn="l"/>
                <a:tab pos="1428750" algn="l"/>
              </a:tabLst>
            </a:pPr>
            <a:r>
              <a:rPr sz="1230" spc="-5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SA </a:t>
            </a:r>
            <a:r>
              <a:rPr sz="1230" spc="5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/ Designer </a:t>
            </a:r>
            <a:r>
              <a:rPr sz="1230" spc="-10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Workflow</a:t>
            </a:r>
            <a:r>
              <a:rPr sz="1230" spc="-55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30" spc="5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Overview</a:t>
            </a:r>
            <a:endParaRPr sz="1230">
              <a:latin typeface="Calibri" panose="020F0502020204030204"/>
              <a:cs typeface="Calibri" panose="020F0502020204030204"/>
            </a:endParaRPr>
          </a:p>
          <a:p>
            <a:pPr marL="1428115" lvl="1" indent="-720090">
              <a:lnSpc>
                <a:spcPct val="100000"/>
              </a:lnSpc>
              <a:spcBef>
                <a:spcPts val="2310"/>
              </a:spcBef>
              <a:buSzPct val="85000"/>
              <a:buFont typeface="Arial" panose="020B0604020202020204"/>
              <a:buChar char="○"/>
              <a:tabLst>
                <a:tab pos="1428115" algn="l"/>
                <a:tab pos="1428750" algn="l"/>
              </a:tabLst>
            </a:pPr>
            <a:r>
              <a:rPr sz="1230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Developer </a:t>
            </a:r>
            <a:r>
              <a:rPr sz="1230" spc="-10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Workflow</a:t>
            </a:r>
            <a:r>
              <a:rPr sz="1230" spc="-65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30" spc="5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Overview</a:t>
            </a:r>
            <a:endParaRPr sz="1230">
              <a:latin typeface="Calibri" panose="020F0502020204030204"/>
              <a:cs typeface="Calibri" panose="020F0502020204030204"/>
            </a:endParaRPr>
          </a:p>
          <a:p>
            <a:pPr marL="1428115" lvl="1" indent="-720090">
              <a:lnSpc>
                <a:spcPct val="100000"/>
              </a:lnSpc>
              <a:spcBef>
                <a:spcPts val="2310"/>
              </a:spcBef>
              <a:buSzPct val="85000"/>
              <a:buFont typeface="Arial" panose="020B0604020202020204"/>
              <a:buChar char="○"/>
              <a:tabLst>
                <a:tab pos="1428115" algn="l"/>
                <a:tab pos="1428750" algn="l"/>
              </a:tabLst>
            </a:pPr>
            <a:r>
              <a:rPr sz="1230" spc="-45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Tester </a:t>
            </a:r>
            <a:r>
              <a:rPr sz="1230" spc="-10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Workflow</a:t>
            </a:r>
            <a:r>
              <a:rPr sz="1230" spc="-35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30" spc="5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Overview</a:t>
            </a:r>
            <a:endParaRPr sz="1230">
              <a:latin typeface="Calibri" panose="020F0502020204030204"/>
              <a:cs typeface="Calibri" panose="020F0502020204030204"/>
            </a:endParaRPr>
          </a:p>
          <a:p>
            <a:pPr marL="1428115" lvl="1" indent="-720090">
              <a:lnSpc>
                <a:spcPct val="100000"/>
              </a:lnSpc>
              <a:spcBef>
                <a:spcPts val="2310"/>
              </a:spcBef>
              <a:buSzPct val="85000"/>
              <a:buFont typeface="Arial" panose="020B0604020202020204"/>
              <a:buChar char="○"/>
              <a:tabLst>
                <a:tab pos="1428115" algn="l"/>
                <a:tab pos="1428750" algn="l"/>
              </a:tabLst>
            </a:pPr>
            <a:r>
              <a:rPr sz="1230" spc="10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QA </a:t>
            </a:r>
            <a:r>
              <a:rPr sz="1230" spc="-10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Workflow </a:t>
            </a:r>
            <a:r>
              <a:rPr sz="1230" spc="5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Overview</a:t>
            </a:r>
            <a:endParaRPr sz="1230">
              <a:latin typeface="Calibri" panose="020F0502020204030204"/>
              <a:cs typeface="Calibri" panose="020F0502020204030204"/>
            </a:endParaRPr>
          </a:p>
          <a:p>
            <a:pPr marL="1428115" lvl="1" indent="-720090">
              <a:lnSpc>
                <a:spcPct val="100000"/>
              </a:lnSpc>
              <a:spcBef>
                <a:spcPts val="2310"/>
              </a:spcBef>
              <a:buSzPct val="85000"/>
              <a:buFont typeface="Arial" panose="020B0604020202020204"/>
              <a:buChar char="○"/>
              <a:tabLst>
                <a:tab pos="1428115" algn="l"/>
                <a:tab pos="1428750" algn="l"/>
              </a:tabLst>
            </a:pPr>
            <a:r>
              <a:rPr sz="1230" spc="10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CM </a:t>
            </a:r>
            <a:r>
              <a:rPr sz="1230" spc="-10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Workflow</a:t>
            </a:r>
            <a:r>
              <a:rPr sz="1230" spc="-5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30" spc="5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Overview</a:t>
            </a:r>
            <a:endParaRPr sz="1230">
              <a:latin typeface="Calibri" panose="020F0502020204030204"/>
              <a:cs typeface="Calibri" panose="020F0502020204030204"/>
            </a:endParaRPr>
          </a:p>
          <a:p>
            <a:pPr marL="1428115" lvl="1" indent="-720090">
              <a:lnSpc>
                <a:spcPct val="100000"/>
              </a:lnSpc>
              <a:spcBef>
                <a:spcPts val="2310"/>
              </a:spcBef>
              <a:buSzPct val="85000"/>
              <a:buFont typeface="Arial" panose="020B0604020202020204"/>
              <a:buChar char="○"/>
              <a:tabLst>
                <a:tab pos="1428115" algn="l"/>
                <a:tab pos="1428750" algn="l"/>
              </a:tabLst>
            </a:pPr>
            <a:r>
              <a:rPr sz="1230" spc="-30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OT </a:t>
            </a:r>
            <a:r>
              <a:rPr sz="1230" spc="-10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Workflow</a:t>
            </a:r>
            <a:r>
              <a:rPr sz="1230" spc="35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230" spc="5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Overview</a:t>
            </a:r>
            <a:endParaRPr sz="1230">
              <a:latin typeface="Calibri" panose="020F0502020204030204"/>
              <a:cs typeface="Calibri" panose="020F0502020204030204"/>
            </a:endParaRPr>
          </a:p>
          <a:p>
            <a:pPr marL="1428115" lvl="1" indent="-720090">
              <a:lnSpc>
                <a:spcPct val="100000"/>
              </a:lnSpc>
              <a:spcBef>
                <a:spcPts val="2310"/>
              </a:spcBef>
              <a:buSzPct val="85000"/>
              <a:buFont typeface="Arial" panose="020B0604020202020204"/>
              <a:buChar char="○"/>
              <a:tabLst>
                <a:tab pos="1428115" algn="l"/>
                <a:tab pos="1428750" algn="l"/>
              </a:tabLst>
            </a:pPr>
            <a:r>
              <a:rPr sz="1230" spc="10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SM </a:t>
            </a:r>
            <a:r>
              <a:rPr sz="1230" spc="-10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Workflow </a:t>
            </a:r>
            <a:r>
              <a:rPr sz="1230" spc="5" dirty="0">
                <a:solidFill>
                  <a:srgbClr val="0070C0"/>
                </a:solidFill>
                <a:latin typeface="Calibri" panose="020F0502020204030204"/>
                <a:cs typeface="Calibri" panose="020F0502020204030204"/>
              </a:rPr>
              <a:t>Overview</a:t>
            </a:r>
            <a:endParaRPr sz="123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p:transition>
    <p:cover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68" y="1182732"/>
            <a:ext cx="2057544" cy="2533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需求开发阶段工作流程</a:t>
            </a:r>
            <a:endParaRPr sz="161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9191" y="2138292"/>
            <a:ext cx="1056066" cy="31316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" name="object 4"/>
          <p:cNvSpPr/>
          <p:nvPr/>
        </p:nvSpPr>
        <p:spPr>
          <a:xfrm>
            <a:off x="1837642" y="2148481"/>
            <a:ext cx="230077" cy="267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" name="object 5"/>
          <p:cNvSpPr txBox="1"/>
          <p:nvPr/>
        </p:nvSpPr>
        <p:spPr>
          <a:xfrm>
            <a:off x="1063264" y="2202440"/>
            <a:ext cx="1112818" cy="106362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获取需求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674370" marR="5080">
              <a:lnSpc>
                <a:spcPct val="101000"/>
              </a:lnSpc>
              <a:spcBef>
                <a:spcPts val="1800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用户需求调查单 用户需求说明书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1459" y="2146373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" name="object 7"/>
          <p:cNvSpPr txBox="1"/>
          <p:nvPr/>
        </p:nvSpPr>
        <p:spPr>
          <a:xfrm>
            <a:off x="363496" y="2453521"/>
            <a:ext cx="398859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SA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77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RP1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67564" y="2216583"/>
            <a:ext cx="529176" cy="167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" name="object 9"/>
          <p:cNvSpPr/>
          <p:nvPr/>
        </p:nvSpPr>
        <p:spPr>
          <a:xfrm>
            <a:off x="2209358" y="2286437"/>
            <a:ext cx="391061" cy="0"/>
          </a:xfrm>
          <a:custGeom>
            <a:avLst/>
            <a:gdLst/>
            <a:ahLst/>
            <a:cxnLst/>
            <a:rect l="l" t="t" r="r" b="b"/>
            <a:pathLst>
              <a:path w="859789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" name="object 10"/>
          <p:cNvSpPr/>
          <p:nvPr/>
        </p:nvSpPr>
        <p:spPr>
          <a:xfrm>
            <a:off x="2557329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4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" name="object 11"/>
          <p:cNvSpPr/>
          <p:nvPr/>
        </p:nvSpPr>
        <p:spPr>
          <a:xfrm>
            <a:off x="2187929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2" name="object 12"/>
          <p:cNvSpPr/>
          <p:nvPr/>
        </p:nvSpPr>
        <p:spPr>
          <a:xfrm>
            <a:off x="851482" y="4455009"/>
            <a:ext cx="1056066" cy="3497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3" name="object 13"/>
          <p:cNvSpPr txBox="1"/>
          <p:nvPr/>
        </p:nvSpPr>
        <p:spPr>
          <a:xfrm>
            <a:off x="1031000" y="4487189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用户需求确认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04531" y="4499697"/>
            <a:ext cx="240655" cy="2699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5" name="object 15"/>
          <p:cNvSpPr txBox="1"/>
          <p:nvPr/>
        </p:nvSpPr>
        <p:spPr>
          <a:xfrm>
            <a:off x="1648394" y="4796865"/>
            <a:ext cx="697497" cy="4184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389255" marR="5080" indent="-377190">
              <a:lnSpc>
                <a:spcPct val="101000"/>
              </a:lnSpc>
              <a:spcBef>
                <a:spcPts val="90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用户需求规格 说明书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3488" y="4499698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7" name="object 17"/>
          <p:cNvSpPr txBox="1"/>
          <p:nvPr/>
        </p:nvSpPr>
        <p:spPr>
          <a:xfrm>
            <a:off x="575260" y="4806846"/>
            <a:ext cx="139788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SA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74037" y="2138292"/>
            <a:ext cx="1056066" cy="3131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9" name="object 19"/>
          <p:cNvSpPr txBox="1"/>
          <p:nvPr/>
        </p:nvSpPr>
        <p:spPr>
          <a:xfrm>
            <a:off x="5353276" y="2202440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需求评审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99533" y="2146372"/>
            <a:ext cx="240636" cy="269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1" name="object 21"/>
          <p:cNvSpPr txBox="1"/>
          <p:nvPr/>
        </p:nvSpPr>
        <p:spPr>
          <a:xfrm>
            <a:off x="6089161" y="2443541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需求评审报告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45765" y="2146373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3" name="object 23"/>
          <p:cNvSpPr txBox="1"/>
          <p:nvPr/>
        </p:nvSpPr>
        <p:spPr>
          <a:xfrm>
            <a:off x="4767230" y="2453521"/>
            <a:ext cx="429762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PM+RP2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201592" y="4315571"/>
            <a:ext cx="1056066" cy="3531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5" name="object 25"/>
          <p:cNvSpPr txBox="1"/>
          <p:nvPr/>
        </p:nvSpPr>
        <p:spPr>
          <a:xfrm>
            <a:off x="7438187" y="4348697"/>
            <a:ext cx="583125" cy="4184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37795" marR="5080" indent="-125730">
              <a:lnSpc>
                <a:spcPct val="101000"/>
              </a:lnSpc>
              <a:spcBef>
                <a:spcPts val="90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创建及发布 需求基线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278737" y="4363313"/>
            <a:ext cx="230048" cy="267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7" name="object 27"/>
          <p:cNvSpPr txBox="1"/>
          <p:nvPr/>
        </p:nvSpPr>
        <p:spPr>
          <a:xfrm>
            <a:off x="8133443" y="4658372"/>
            <a:ext cx="697497" cy="56197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125"/>
              </a:spcBef>
            </a:pPr>
            <a:r>
              <a:rPr sz="88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URS(V1.0)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93040">
              <a:lnSpc>
                <a:spcPct val="100000"/>
              </a:lnSpc>
              <a:spcBef>
                <a:spcPts val="35"/>
              </a:spcBef>
            </a:pPr>
            <a:r>
              <a:rPr sz="88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SRS(V1.0)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基线发布报告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873528" y="4361204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9" name="object 29"/>
          <p:cNvSpPr txBox="1"/>
          <p:nvPr/>
        </p:nvSpPr>
        <p:spPr>
          <a:xfrm>
            <a:off x="6773266" y="4668353"/>
            <a:ext cx="444203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CM+</a:t>
            </a:r>
            <a:r>
              <a:rPr sz="775" spc="-3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CB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395132" y="2216583"/>
            <a:ext cx="529176" cy="1674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1" name="object 31"/>
          <p:cNvSpPr/>
          <p:nvPr/>
        </p:nvSpPr>
        <p:spPr>
          <a:xfrm>
            <a:off x="4437003" y="2286437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2" name="object 32"/>
          <p:cNvSpPr/>
          <p:nvPr/>
        </p:nvSpPr>
        <p:spPr>
          <a:xfrm>
            <a:off x="4784975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3" name="object 33"/>
          <p:cNvSpPr/>
          <p:nvPr/>
        </p:nvSpPr>
        <p:spPr>
          <a:xfrm>
            <a:off x="4415574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4" name="object 34"/>
          <p:cNvSpPr txBox="1"/>
          <p:nvPr/>
        </p:nvSpPr>
        <p:spPr>
          <a:xfrm>
            <a:off x="454414" y="5454090"/>
            <a:ext cx="8234510" cy="20002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6354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100"/>
              </a:spcBef>
            </a:pP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RP1＝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项目成员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｜RP2＝RP1+SM+QA+CM+PMO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人员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人力部人员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财务部人员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84444" y="2746766"/>
            <a:ext cx="1706919" cy="1121194"/>
          </a:xfrm>
          <a:custGeom>
            <a:avLst/>
            <a:gdLst/>
            <a:ahLst/>
            <a:cxnLst/>
            <a:rect l="l" t="t" r="r" b="b"/>
            <a:pathLst>
              <a:path w="3752850" h="2465070">
                <a:moveTo>
                  <a:pt x="3752792" y="505712"/>
                </a:moveTo>
                <a:lnTo>
                  <a:pt x="0" y="505712"/>
                </a:lnTo>
                <a:lnTo>
                  <a:pt x="0" y="2464556"/>
                </a:lnTo>
                <a:lnTo>
                  <a:pt x="3752792" y="2464556"/>
                </a:lnTo>
                <a:lnTo>
                  <a:pt x="3752792" y="505712"/>
                </a:lnTo>
                <a:close/>
              </a:path>
              <a:path w="3752850" h="2465070">
                <a:moveTo>
                  <a:pt x="1023234" y="0"/>
                </a:moveTo>
                <a:lnTo>
                  <a:pt x="625470" y="505712"/>
                </a:lnTo>
                <a:lnTo>
                  <a:pt x="1563666" y="505712"/>
                </a:lnTo>
                <a:lnTo>
                  <a:pt x="102323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6" name="object 36"/>
          <p:cNvSpPr/>
          <p:nvPr/>
        </p:nvSpPr>
        <p:spPr>
          <a:xfrm>
            <a:off x="684444" y="2746766"/>
            <a:ext cx="1706919" cy="1121194"/>
          </a:xfrm>
          <a:custGeom>
            <a:avLst/>
            <a:gdLst/>
            <a:ahLst/>
            <a:cxnLst/>
            <a:rect l="l" t="t" r="r" b="b"/>
            <a:pathLst>
              <a:path w="3752850" h="2465070">
                <a:moveTo>
                  <a:pt x="0" y="505712"/>
                </a:moveTo>
                <a:lnTo>
                  <a:pt x="625470" y="505712"/>
                </a:lnTo>
                <a:lnTo>
                  <a:pt x="1023234" y="0"/>
                </a:lnTo>
                <a:lnTo>
                  <a:pt x="1563666" y="505712"/>
                </a:lnTo>
                <a:lnTo>
                  <a:pt x="3752792" y="505712"/>
                </a:lnTo>
                <a:lnTo>
                  <a:pt x="3752792" y="832184"/>
                </a:lnTo>
                <a:lnTo>
                  <a:pt x="3752792" y="1321898"/>
                </a:lnTo>
                <a:lnTo>
                  <a:pt x="3752792" y="2464556"/>
                </a:lnTo>
                <a:lnTo>
                  <a:pt x="1563666" y="2464556"/>
                </a:lnTo>
                <a:lnTo>
                  <a:pt x="625470" y="2464556"/>
                </a:lnTo>
                <a:lnTo>
                  <a:pt x="0" y="2464556"/>
                </a:lnTo>
                <a:lnTo>
                  <a:pt x="0" y="1321898"/>
                </a:lnTo>
                <a:lnTo>
                  <a:pt x="0" y="832184"/>
                </a:lnTo>
                <a:lnTo>
                  <a:pt x="0" y="505712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7" name="object 37"/>
          <p:cNvSpPr txBox="1"/>
          <p:nvPr/>
        </p:nvSpPr>
        <p:spPr>
          <a:xfrm>
            <a:off x="712956" y="2959575"/>
            <a:ext cx="1628937" cy="62801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：系统分析师通过需求调研 访谈获取用户需求。 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2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：用需应与用户共同完成评 审。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669104" y="2518335"/>
            <a:ext cx="1706919" cy="1121194"/>
          </a:xfrm>
          <a:custGeom>
            <a:avLst/>
            <a:gdLst/>
            <a:ahLst/>
            <a:cxnLst/>
            <a:rect l="l" t="t" r="r" b="b"/>
            <a:pathLst>
              <a:path w="3752850" h="2465070">
                <a:moveTo>
                  <a:pt x="3752792" y="505712"/>
                </a:moveTo>
                <a:lnTo>
                  <a:pt x="0" y="505712"/>
                </a:lnTo>
                <a:lnTo>
                  <a:pt x="0" y="2464556"/>
                </a:lnTo>
                <a:lnTo>
                  <a:pt x="3752792" y="2464556"/>
                </a:lnTo>
                <a:lnTo>
                  <a:pt x="3752792" y="505712"/>
                </a:lnTo>
                <a:close/>
              </a:path>
              <a:path w="3752850" h="2465070">
                <a:moveTo>
                  <a:pt x="1023234" y="0"/>
                </a:moveTo>
                <a:lnTo>
                  <a:pt x="625470" y="505712"/>
                </a:lnTo>
                <a:lnTo>
                  <a:pt x="1563666" y="505712"/>
                </a:lnTo>
                <a:lnTo>
                  <a:pt x="102323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9" name="object 39"/>
          <p:cNvSpPr/>
          <p:nvPr/>
        </p:nvSpPr>
        <p:spPr>
          <a:xfrm>
            <a:off x="2669104" y="2518335"/>
            <a:ext cx="1706919" cy="1121194"/>
          </a:xfrm>
          <a:custGeom>
            <a:avLst/>
            <a:gdLst/>
            <a:ahLst/>
            <a:cxnLst/>
            <a:rect l="l" t="t" r="r" b="b"/>
            <a:pathLst>
              <a:path w="3752850" h="2465070">
                <a:moveTo>
                  <a:pt x="0" y="505712"/>
                </a:moveTo>
                <a:lnTo>
                  <a:pt x="625470" y="505712"/>
                </a:lnTo>
                <a:lnTo>
                  <a:pt x="1023234" y="0"/>
                </a:lnTo>
                <a:lnTo>
                  <a:pt x="1563666" y="505712"/>
                </a:lnTo>
                <a:lnTo>
                  <a:pt x="3752792" y="505712"/>
                </a:lnTo>
                <a:lnTo>
                  <a:pt x="3752792" y="832184"/>
                </a:lnTo>
                <a:lnTo>
                  <a:pt x="3752792" y="1321898"/>
                </a:lnTo>
                <a:lnTo>
                  <a:pt x="3752792" y="2464556"/>
                </a:lnTo>
                <a:lnTo>
                  <a:pt x="1563666" y="2464556"/>
                </a:lnTo>
                <a:lnTo>
                  <a:pt x="625470" y="2464556"/>
                </a:lnTo>
                <a:lnTo>
                  <a:pt x="0" y="2464556"/>
                </a:lnTo>
                <a:lnTo>
                  <a:pt x="0" y="1321898"/>
                </a:lnTo>
                <a:lnTo>
                  <a:pt x="0" y="832184"/>
                </a:lnTo>
                <a:lnTo>
                  <a:pt x="0" y="505712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0" name="object 40"/>
          <p:cNvSpPr txBox="1"/>
          <p:nvPr/>
        </p:nvSpPr>
        <p:spPr>
          <a:xfrm>
            <a:off x="2697616" y="2731143"/>
            <a:ext cx="1628937" cy="62801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：需求评审按照功能、非功 能、接口需求几方面进行评审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201592" y="3569239"/>
            <a:ext cx="1056066" cy="31316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2" name="object 42"/>
          <p:cNvSpPr txBox="1"/>
          <p:nvPr/>
        </p:nvSpPr>
        <p:spPr>
          <a:xfrm>
            <a:off x="7326191" y="3633420"/>
            <a:ext cx="80695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1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885" spc="1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885" spc="2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：OptQ</a:t>
            </a:r>
            <a:r>
              <a:rPr sz="885" spc="1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uest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278737" y="3579461"/>
            <a:ext cx="230048" cy="2678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4" name="object 44"/>
          <p:cNvSpPr txBox="1"/>
          <p:nvPr/>
        </p:nvSpPr>
        <p:spPr>
          <a:xfrm>
            <a:off x="8132885" y="3874520"/>
            <a:ext cx="514675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873528" y="3577352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6" name="object 46"/>
          <p:cNvSpPr txBox="1"/>
          <p:nvPr/>
        </p:nvSpPr>
        <p:spPr>
          <a:xfrm>
            <a:off x="6797280" y="3884501"/>
            <a:ext cx="395682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775" spc="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652477" y="3908688"/>
            <a:ext cx="167439" cy="5297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8" name="object 48"/>
          <p:cNvSpPr/>
          <p:nvPr/>
        </p:nvSpPr>
        <p:spPr>
          <a:xfrm>
            <a:off x="7736828" y="3936311"/>
            <a:ext cx="0" cy="391061"/>
          </a:xfrm>
          <a:custGeom>
            <a:avLst/>
            <a:gdLst/>
            <a:ahLst/>
            <a:cxnLst/>
            <a:rect l="l" t="t" r="r" b="b"/>
            <a:pathLst>
              <a:path h="859790">
                <a:moveTo>
                  <a:pt x="0" y="0"/>
                </a:moveTo>
                <a:lnTo>
                  <a:pt x="0" y="445194"/>
                </a:lnTo>
                <a:lnTo>
                  <a:pt x="0" y="859281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9" name="object 49"/>
          <p:cNvSpPr/>
          <p:nvPr/>
        </p:nvSpPr>
        <p:spPr>
          <a:xfrm>
            <a:off x="7711828" y="4284282"/>
            <a:ext cx="50254" cy="43034"/>
          </a:xfrm>
          <a:custGeom>
            <a:avLst/>
            <a:gdLst/>
            <a:ahLst/>
            <a:cxnLst/>
            <a:rect l="l" t="t" r="r" b="b"/>
            <a:pathLst>
              <a:path w="110490" h="94615">
                <a:moveTo>
                  <a:pt x="109937" y="0"/>
                </a:moveTo>
                <a:lnTo>
                  <a:pt x="54968" y="94232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0" name="object 50"/>
          <p:cNvSpPr/>
          <p:nvPr/>
        </p:nvSpPr>
        <p:spPr>
          <a:xfrm>
            <a:off x="7715400" y="3914879"/>
            <a:ext cx="42858" cy="428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1" name="object 51"/>
          <p:cNvSpPr/>
          <p:nvPr/>
        </p:nvSpPr>
        <p:spPr>
          <a:xfrm>
            <a:off x="5196896" y="2913198"/>
            <a:ext cx="1056066" cy="3531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2" name="object 52"/>
          <p:cNvSpPr txBox="1"/>
          <p:nvPr/>
        </p:nvSpPr>
        <p:spPr>
          <a:xfrm>
            <a:off x="5477419" y="2945584"/>
            <a:ext cx="482038" cy="4184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 marR="5080" indent="28575">
              <a:lnSpc>
                <a:spcPct val="101000"/>
              </a:lnSpc>
              <a:spcBef>
                <a:spcPts val="90"/>
              </a:spcBef>
            </a:pPr>
            <a:r>
              <a:rPr sz="885" spc="2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需求评审 </a:t>
            </a: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量化控制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222526" y="2958092"/>
            <a:ext cx="240635" cy="269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4" name="object 54"/>
          <p:cNvSpPr txBox="1"/>
          <p:nvPr/>
        </p:nvSpPr>
        <p:spPr>
          <a:xfrm>
            <a:off x="6111595" y="3255260"/>
            <a:ext cx="514675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868757" y="2958092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6" name="object 56"/>
          <p:cNvSpPr txBox="1"/>
          <p:nvPr/>
        </p:nvSpPr>
        <p:spPr>
          <a:xfrm>
            <a:off x="4777639" y="3265240"/>
            <a:ext cx="454312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775" spc="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A2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421544" y="2259443"/>
            <a:ext cx="1391515" cy="14160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8" name="object 58"/>
          <p:cNvSpPr/>
          <p:nvPr/>
        </p:nvSpPr>
        <p:spPr>
          <a:xfrm>
            <a:off x="6463768" y="2286436"/>
            <a:ext cx="1266470" cy="1276867"/>
          </a:xfrm>
          <a:custGeom>
            <a:avLst/>
            <a:gdLst/>
            <a:ahLst/>
            <a:cxnLst/>
            <a:rect l="l" t="t" r="r" b="b"/>
            <a:pathLst>
              <a:path w="2784475" h="2807335">
                <a:moveTo>
                  <a:pt x="0" y="0"/>
                </a:moveTo>
                <a:lnTo>
                  <a:pt x="0" y="22249"/>
                </a:lnTo>
                <a:lnTo>
                  <a:pt x="2784065" y="22249"/>
                </a:lnTo>
                <a:lnTo>
                  <a:pt x="2784065" y="2807121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9" name="object 59"/>
          <p:cNvSpPr/>
          <p:nvPr/>
        </p:nvSpPr>
        <p:spPr>
          <a:xfrm>
            <a:off x="7705052" y="3520348"/>
            <a:ext cx="50254" cy="43034"/>
          </a:xfrm>
          <a:custGeom>
            <a:avLst/>
            <a:gdLst/>
            <a:ahLst/>
            <a:cxnLst/>
            <a:rect l="l" t="t" r="r" b="b"/>
            <a:pathLst>
              <a:path w="110490" h="94614">
                <a:moveTo>
                  <a:pt x="109937" y="0"/>
                </a:moveTo>
                <a:lnTo>
                  <a:pt x="54968" y="94232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0" name="object 60"/>
          <p:cNvSpPr/>
          <p:nvPr/>
        </p:nvSpPr>
        <p:spPr>
          <a:xfrm>
            <a:off x="6442339" y="2265004"/>
            <a:ext cx="42858" cy="428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1" name="object 61"/>
          <p:cNvSpPr/>
          <p:nvPr/>
        </p:nvSpPr>
        <p:spPr>
          <a:xfrm>
            <a:off x="5683784" y="3201216"/>
            <a:ext cx="1273222" cy="6091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2" name="object 62"/>
          <p:cNvSpPr/>
          <p:nvPr/>
        </p:nvSpPr>
        <p:spPr>
          <a:xfrm>
            <a:off x="5725282" y="3228075"/>
            <a:ext cx="1134191" cy="484349"/>
          </a:xfrm>
          <a:custGeom>
            <a:avLst/>
            <a:gdLst/>
            <a:ahLst/>
            <a:cxnLst/>
            <a:rect l="l" t="t" r="r" b="b"/>
            <a:pathLst>
              <a:path w="2493644" h="1064895">
                <a:moveTo>
                  <a:pt x="0" y="0"/>
                </a:moveTo>
                <a:lnTo>
                  <a:pt x="0" y="1064717"/>
                </a:lnTo>
                <a:lnTo>
                  <a:pt x="2493454" y="106471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3" name="object 63"/>
          <p:cNvSpPr/>
          <p:nvPr/>
        </p:nvSpPr>
        <p:spPr>
          <a:xfrm>
            <a:off x="6816527" y="3687339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4" name="object 64"/>
          <p:cNvSpPr/>
          <p:nvPr/>
        </p:nvSpPr>
        <p:spPr>
          <a:xfrm>
            <a:off x="5703853" y="3206643"/>
            <a:ext cx="42858" cy="428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5" name="object 65"/>
          <p:cNvSpPr/>
          <p:nvPr/>
        </p:nvSpPr>
        <p:spPr>
          <a:xfrm>
            <a:off x="5631209" y="2458312"/>
            <a:ext cx="167434" cy="52974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6" name="object 66"/>
          <p:cNvSpPr/>
          <p:nvPr/>
        </p:nvSpPr>
        <p:spPr>
          <a:xfrm>
            <a:off x="5715539" y="2485851"/>
            <a:ext cx="0" cy="391061"/>
          </a:xfrm>
          <a:custGeom>
            <a:avLst/>
            <a:gdLst/>
            <a:ahLst/>
            <a:cxnLst/>
            <a:rect l="l" t="t" r="r" b="b"/>
            <a:pathLst>
              <a:path h="859789">
                <a:moveTo>
                  <a:pt x="0" y="0"/>
                </a:moveTo>
                <a:lnTo>
                  <a:pt x="0" y="445194"/>
                </a:lnTo>
                <a:lnTo>
                  <a:pt x="0" y="859281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7" name="object 67"/>
          <p:cNvSpPr/>
          <p:nvPr/>
        </p:nvSpPr>
        <p:spPr>
          <a:xfrm>
            <a:off x="5690537" y="2833822"/>
            <a:ext cx="50254" cy="43034"/>
          </a:xfrm>
          <a:custGeom>
            <a:avLst/>
            <a:gdLst/>
            <a:ahLst/>
            <a:cxnLst/>
            <a:rect l="l" t="t" r="r" b="b"/>
            <a:pathLst>
              <a:path w="110490" h="94614">
                <a:moveTo>
                  <a:pt x="109937" y="0"/>
                </a:moveTo>
                <a:lnTo>
                  <a:pt x="54968" y="94232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8" name="object 68"/>
          <p:cNvSpPr/>
          <p:nvPr/>
        </p:nvSpPr>
        <p:spPr>
          <a:xfrm>
            <a:off x="5694110" y="2464419"/>
            <a:ext cx="42858" cy="428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9" name="object 69"/>
          <p:cNvSpPr/>
          <p:nvPr/>
        </p:nvSpPr>
        <p:spPr>
          <a:xfrm>
            <a:off x="3053905" y="2195439"/>
            <a:ext cx="1056066" cy="31316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0" name="object 70"/>
          <p:cNvSpPr txBox="1"/>
          <p:nvPr/>
        </p:nvSpPr>
        <p:spPr>
          <a:xfrm>
            <a:off x="3233762" y="2259587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需求分析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107293" y="2203519"/>
            <a:ext cx="240645" cy="269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2" name="object 72"/>
          <p:cNvSpPr txBox="1"/>
          <p:nvPr/>
        </p:nvSpPr>
        <p:spPr>
          <a:xfrm>
            <a:off x="3851157" y="2500687"/>
            <a:ext cx="697497" cy="4184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389255" marR="5080" indent="-377190">
              <a:lnSpc>
                <a:spcPct val="101000"/>
              </a:lnSpc>
              <a:spcBef>
                <a:spcPts val="90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软件需求规格 说明书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726251" y="2203519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4" name="object 74"/>
          <p:cNvSpPr txBox="1"/>
          <p:nvPr/>
        </p:nvSpPr>
        <p:spPr>
          <a:xfrm>
            <a:off x="2778022" y="2510667"/>
            <a:ext cx="139788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SA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394373" y="3938404"/>
            <a:ext cx="166867" cy="53031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6" name="object 76"/>
          <p:cNvSpPr/>
          <p:nvPr/>
        </p:nvSpPr>
        <p:spPr>
          <a:xfrm>
            <a:off x="1477762" y="3965710"/>
            <a:ext cx="0" cy="391061"/>
          </a:xfrm>
          <a:custGeom>
            <a:avLst/>
            <a:gdLst/>
            <a:ahLst/>
            <a:cxnLst/>
            <a:rect l="l" t="t" r="r" b="b"/>
            <a:pathLst>
              <a:path h="859790">
                <a:moveTo>
                  <a:pt x="0" y="0"/>
                </a:moveTo>
                <a:lnTo>
                  <a:pt x="0" y="445194"/>
                </a:lnTo>
                <a:lnTo>
                  <a:pt x="0" y="859281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7" name="object 77"/>
          <p:cNvSpPr/>
          <p:nvPr/>
        </p:nvSpPr>
        <p:spPr>
          <a:xfrm>
            <a:off x="1452761" y="4313681"/>
            <a:ext cx="50254" cy="43034"/>
          </a:xfrm>
          <a:custGeom>
            <a:avLst/>
            <a:gdLst/>
            <a:ahLst/>
            <a:cxnLst/>
            <a:rect l="l" t="t" r="r" b="b"/>
            <a:pathLst>
              <a:path w="110489" h="94615">
                <a:moveTo>
                  <a:pt x="109937" y="0"/>
                </a:moveTo>
                <a:lnTo>
                  <a:pt x="54968" y="94232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8" name="object 78"/>
          <p:cNvSpPr/>
          <p:nvPr/>
        </p:nvSpPr>
        <p:spPr>
          <a:xfrm>
            <a:off x="1456333" y="3944278"/>
            <a:ext cx="42858" cy="428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9" name="object 79"/>
          <p:cNvSpPr txBox="1"/>
          <p:nvPr/>
        </p:nvSpPr>
        <p:spPr>
          <a:xfrm>
            <a:off x="597599" y="1660771"/>
            <a:ext cx="1209573" cy="304165"/>
          </a:xfrm>
          <a:prstGeom prst="rect">
            <a:avLst/>
          </a:prstGeom>
          <a:solidFill>
            <a:srgbClr val="F2DCDB"/>
          </a:solidFill>
        </p:spPr>
        <p:txBody>
          <a:bodyPr vert="horz" wrap="square" lIns="0" tIns="31192" rIns="0" bIns="0" rtlCol="0">
            <a:spAutoFit/>
          </a:bodyPr>
          <a:lstStyle/>
          <a:p>
            <a:pPr marL="826770">
              <a:lnSpc>
                <a:spcPct val="100000"/>
              </a:lnSpc>
              <a:spcBef>
                <a:spcPts val="54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需求开发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47260" y="1908294"/>
            <a:ext cx="1459979" cy="866"/>
          </a:xfrm>
          <a:custGeom>
            <a:avLst/>
            <a:gdLst/>
            <a:ahLst/>
            <a:cxnLst/>
            <a:rect l="l" t="t" r="r" b="b"/>
            <a:pathLst>
              <a:path w="3209925" h="1905">
                <a:moveTo>
                  <a:pt x="0" y="0"/>
                </a:moveTo>
                <a:lnTo>
                  <a:pt x="3209670" y="1423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1" name="object 81"/>
          <p:cNvSpPr txBox="1"/>
          <p:nvPr/>
        </p:nvSpPr>
        <p:spPr>
          <a:xfrm>
            <a:off x="2328989" y="1680034"/>
            <a:ext cx="1209573" cy="30416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31192" rIns="0" bIns="0" rtlCol="0">
            <a:spAutoFit/>
          </a:bodyPr>
          <a:lstStyle/>
          <a:p>
            <a:pPr marL="826770">
              <a:lnSpc>
                <a:spcPct val="100000"/>
              </a:lnSpc>
              <a:spcBef>
                <a:spcPts val="54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系统设计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178647" y="1927555"/>
            <a:ext cx="1459979" cy="866"/>
          </a:xfrm>
          <a:custGeom>
            <a:avLst/>
            <a:gdLst/>
            <a:ahLst/>
            <a:cxnLst/>
            <a:rect l="l" t="t" r="r" b="b"/>
            <a:pathLst>
              <a:path w="3209925" h="1905">
                <a:moveTo>
                  <a:pt x="0" y="0"/>
                </a:moveTo>
                <a:lnTo>
                  <a:pt x="3209670" y="1423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3" name="object 83"/>
          <p:cNvSpPr txBox="1"/>
          <p:nvPr/>
        </p:nvSpPr>
        <p:spPr>
          <a:xfrm>
            <a:off x="4048177" y="1687854"/>
            <a:ext cx="1209573" cy="30416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31192" rIns="0" bIns="0" rtlCol="0">
            <a:spAutoFit/>
          </a:bodyPr>
          <a:lstStyle/>
          <a:p>
            <a:pPr marL="701040">
              <a:lnSpc>
                <a:spcPct val="100000"/>
              </a:lnSpc>
              <a:spcBef>
                <a:spcPts val="54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实现与测试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897835" y="1935378"/>
            <a:ext cx="1459979" cy="866"/>
          </a:xfrm>
          <a:custGeom>
            <a:avLst/>
            <a:gdLst/>
            <a:ahLst/>
            <a:cxnLst/>
            <a:rect l="l" t="t" r="r" b="b"/>
            <a:pathLst>
              <a:path w="3209925" h="1905">
                <a:moveTo>
                  <a:pt x="0" y="0"/>
                </a:moveTo>
                <a:lnTo>
                  <a:pt x="3209670" y="1423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5" name="object 85"/>
          <p:cNvSpPr txBox="1"/>
          <p:nvPr/>
        </p:nvSpPr>
        <p:spPr>
          <a:xfrm>
            <a:off x="5729835" y="1680034"/>
            <a:ext cx="1209573" cy="30416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31192" rIns="0" bIns="0" rtlCol="0">
            <a:spAutoFit/>
          </a:bodyPr>
          <a:lstStyle/>
          <a:p>
            <a:pPr marL="826770">
              <a:lnSpc>
                <a:spcPct val="100000"/>
              </a:lnSpc>
              <a:spcBef>
                <a:spcPts val="54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系统测试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579493" y="1927555"/>
            <a:ext cx="1459979" cy="866"/>
          </a:xfrm>
          <a:custGeom>
            <a:avLst/>
            <a:gdLst/>
            <a:ahLst/>
            <a:cxnLst/>
            <a:rect l="l" t="t" r="r" b="b"/>
            <a:pathLst>
              <a:path w="3209925" h="1905">
                <a:moveTo>
                  <a:pt x="0" y="0"/>
                </a:moveTo>
                <a:lnTo>
                  <a:pt x="3209670" y="1423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7" name="object 87"/>
          <p:cNvSpPr txBox="1"/>
          <p:nvPr/>
        </p:nvSpPr>
        <p:spPr>
          <a:xfrm>
            <a:off x="7387243" y="1659472"/>
            <a:ext cx="1209573" cy="30416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31192" rIns="0" bIns="0" rtlCol="0">
            <a:spAutoFit/>
          </a:bodyPr>
          <a:lstStyle/>
          <a:p>
            <a:pPr marL="826770">
              <a:lnSpc>
                <a:spcPct val="100000"/>
              </a:lnSpc>
              <a:spcBef>
                <a:spcPts val="54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客户验收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7236901" y="1906995"/>
            <a:ext cx="1459979" cy="866"/>
          </a:xfrm>
          <a:custGeom>
            <a:avLst/>
            <a:gdLst/>
            <a:ahLst/>
            <a:cxnLst/>
            <a:rect l="l" t="t" r="r" b="b"/>
            <a:pathLst>
              <a:path w="3209925" h="1905">
                <a:moveTo>
                  <a:pt x="0" y="0"/>
                </a:moveTo>
                <a:lnTo>
                  <a:pt x="3209670" y="1423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9" name="object 89"/>
          <p:cNvSpPr txBox="1">
            <a:spLocks noGrp="1"/>
          </p:cNvSpPr>
          <p:nvPr>
            <p:ph type="sldNum" sz="quarter" idx="7"/>
          </p:nvPr>
        </p:nvSpPr>
        <p:spPr>
          <a:xfrm>
            <a:off x="6553200" y="6412548"/>
            <a:ext cx="2133600" cy="252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75"/>
              </a:lnSpc>
            </a:pPr>
            <a:fld id="{81D60167-4931-47E6-BA6A-407CBD079E47}" type="slidenum">
              <a:rPr sz="545" spc="10" dirty="0"/>
            </a:fld>
            <a:endParaRPr sz="545" spc="10" dirty="0"/>
          </a:p>
        </p:txBody>
      </p:sp>
    </p:spTree>
  </p:cSld>
  <p:clrMapOvr>
    <a:masterClrMapping/>
  </p:clrMapOvr>
  <p:transition>
    <p:cover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5646" y="1182732"/>
            <a:ext cx="2057544" cy="2533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系统设计阶段工作流程</a:t>
            </a:r>
            <a:endParaRPr sz="161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9935" y="5829843"/>
            <a:ext cx="115527" cy="480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885" spc="5" dirty="0">
                <a:latin typeface="Calibri" panose="020F0502020204030204"/>
                <a:cs typeface="Calibri" panose="020F0502020204030204"/>
              </a:rPr>
              <a:t>22</a:t>
            </a:r>
            <a:endParaRPr sz="88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458" y="2138292"/>
            <a:ext cx="978347" cy="31316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" name="object 5"/>
          <p:cNvSpPr txBox="1"/>
          <p:nvPr/>
        </p:nvSpPr>
        <p:spPr>
          <a:xfrm>
            <a:off x="738838" y="2202440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概要设计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71391" y="2148481"/>
            <a:ext cx="212325" cy="267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" name="object 7"/>
          <p:cNvSpPr/>
          <p:nvPr/>
        </p:nvSpPr>
        <p:spPr>
          <a:xfrm>
            <a:off x="182935" y="2146373"/>
            <a:ext cx="224233" cy="269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" name="object 8"/>
          <p:cNvSpPr txBox="1"/>
          <p:nvPr/>
        </p:nvSpPr>
        <p:spPr>
          <a:xfrm>
            <a:off x="186662" y="2453521"/>
            <a:ext cx="216902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DE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86391" y="2216583"/>
            <a:ext cx="530318" cy="167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" name="object 10"/>
          <p:cNvSpPr/>
          <p:nvPr/>
        </p:nvSpPr>
        <p:spPr>
          <a:xfrm>
            <a:off x="1727914" y="2286437"/>
            <a:ext cx="391061" cy="0"/>
          </a:xfrm>
          <a:custGeom>
            <a:avLst/>
            <a:gdLst/>
            <a:ahLst/>
            <a:cxnLst/>
            <a:rect l="l" t="t" r="r" b="b"/>
            <a:pathLst>
              <a:path w="859789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" name="object 11"/>
          <p:cNvSpPr/>
          <p:nvPr/>
        </p:nvSpPr>
        <p:spPr>
          <a:xfrm>
            <a:off x="2075887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4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2" name="object 12"/>
          <p:cNvSpPr/>
          <p:nvPr/>
        </p:nvSpPr>
        <p:spPr>
          <a:xfrm>
            <a:off x="1706486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3" name="object 13"/>
          <p:cNvSpPr/>
          <p:nvPr/>
        </p:nvSpPr>
        <p:spPr>
          <a:xfrm>
            <a:off x="2507585" y="2138292"/>
            <a:ext cx="1056066" cy="3131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4" name="object 14"/>
          <p:cNvSpPr txBox="1"/>
          <p:nvPr/>
        </p:nvSpPr>
        <p:spPr>
          <a:xfrm>
            <a:off x="2686840" y="2202440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概要设计评审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60370" y="2146372"/>
            <a:ext cx="240648" cy="269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6" name="object 16"/>
          <p:cNvSpPr txBox="1"/>
          <p:nvPr/>
        </p:nvSpPr>
        <p:spPr>
          <a:xfrm>
            <a:off x="3304234" y="2443541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概设评审报告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79327" y="2146373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8" name="object 18"/>
          <p:cNvSpPr txBox="1"/>
          <p:nvPr/>
        </p:nvSpPr>
        <p:spPr>
          <a:xfrm>
            <a:off x="2215669" y="2453521"/>
            <a:ext cx="170403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775" spc="3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38142" y="2138292"/>
            <a:ext cx="1056066" cy="3131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0" name="object 20"/>
          <p:cNvSpPr txBox="1"/>
          <p:nvPr/>
        </p:nvSpPr>
        <p:spPr>
          <a:xfrm>
            <a:off x="7017700" y="2202440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详细设计评审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63957" y="2146372"/>
            <a:ext cx="240631" cy="269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2" name="object 22"/>
          <p:cNvSpPr txBox="1"/>
          <p:nvPr/>
        </p:nvSpPr>
        <p:spPr>
          <a:xfrm>
            <a:off x="7753584" y="2443541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详设评审报告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510188" y="2146373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4" name="object 24"/>
          <p:cNvSpPr txBox="1"/>
          <p:nvPr/>
        </p:nvSpPr>
        <p:spPr>
          <a:xfrm>
            <a:off x="6523100" y="2453521"/>
            <a:ext cx="216902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DE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457421" y="4724740"/>
            <a:ext cx="1056066" cy="3531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6" name="object 26"/>
          <p:cNvSpPr txBox="1"/>
          <p:nvPr/>
        </p:nvSpPr>
        <p:spPr>
          <a:xfrm>
            <a:off x="4694232" y="4757279"/>
            <a:ext cx="583125" cy="4184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37795" marR="5080" indent="-125730">
              <a:lnSpc>
                <a:spcPct val="101000"/>
              </a:lnSpc>
              <a:spcBef>
                <a:spcPts val="90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创建及发布 设计基线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534782" y="4771896"/>
            <a:ext cx="230058" cy="267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8" name="object 28"/>
          <p:cNvSpPr txBox="1"/>
          <p:nvPr/>
        </p:nvSpPr>
        <p:spPr>
          <a:xfrm>
            <a:off x="5389488" y="5066954"/>
            <a:ext cx="697497" cy="56197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69545">
              <a:lnSpc>
                <a:spcPct val="100000"/>
              </a:lnSpc>
              <a:spcBef>
                <a:spcPts val="125"/>
              </a:spcBef>
            </a:pPr>
            <a:r>
              <a:rPr sz="88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DR1(V1.0)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69545">
              <a:lnSpc>
                <a:spcPct val="100000"/>
              </a:lnSpc>
              <a:spcBef>
                <a:spcPts val="35"/>
              </a:spcBef>
            </a:pPr>
            <a:r>
              <a:rPr sz="88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DR2(V1.0)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基线发布报告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129574" y="4769786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0" name="object 30"/>
          <p:cNvSpPr txBox="1"/>
          <p:nvPr/>
        </p:nvSpPr>
        <p:spPr>
          <a:xfrm>
            <a:off x="4029312" y="5076934"/>
            <a:ext cx="444203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CM+</a:t>
            </a:r>
            <a:r>
              <a:rPr sz="775" spc="-3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CB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857384" y="2216583"/>
            <a:ext cx="529747" cy="1674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2" name="object 32"/>
          <p:cNvSpPr/>
          <p:nvPr/>
        </p:nvSpPr>
        <p:spPr>
          <a:xfrm>
            <a:off x="3899349" y="2286437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3" name="object 33"/>
          <p:cNvSpPr/>
          <p:nvPr/>
        </p:nvSpPr>
        <p:spPr>
          <a:xfrm>
            <a:off x="4247321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4" name="object 34"/>
          <p:cNvSpPr/>
          <p:nvPr/>
        </p:nvSpPr>
        <p:spPr>
          <a:xfrm>
            <a:off x="3877920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5" name="object 35"/>
          <p:cNvSpPr/>
          <p:nvPr/>
        </p:nvSpPr>
        <p:spPr>
          <a:xfrm>
            <a:off x="7299884" y="2458312"/>
            <a:ext cx="167438" cy="5297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6" name="object 36"/>
          <p:cNvSpPr/>
          <p:nvPr/>
        </p:nvSpPr>
        <p:spPr>
          <a:xfrm>
            <a:off x="7384011" y="2485851"/>
            <a:ext cx="0" cy="391061"/>
          </a:xfrm>
          <a:custGeom>
            <a:avLst/>
            <a:gdLst/>
            <a:ahLst/>
            <a:cxnLst/>
            <a:rect l="l" t="t" r="r" b="b"/>
            <a:pathLst>
              <a:path h="859789">
                <a:moveTo>
                  <a:pt x="0" y="0"/>
                </a:moveTo>
                <a:lnTo>
                  <a:pt x="0" y="445194"/>
                </a:lnTo>
                <a:lnTo>
                  <a:pt x="0" y="859281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7" name="object 37"/>
          <p:cNvSpPr/>
          <p:nvPr/>
        </p:nvSpPr>
        <p:spPr>
          <a:xfrm>
            <a:off x="7359009" y="2833822"/>
            <a:ext cx="50254" cy="43034"/>
          </a:xfrm>
          <a:custGeom>
            <a:avLst/>
            <a:gdLst/>
            <a:ahLst/>
            <a:cxnLst/>
            <a:rect l="l" t="t" r="r" b="b"/>
            <a:pathLst>
              <a:path w="110490" h="94614">
                <a:moveTo>
                  <a:pt x="109937" y="0"/>
                </a:moveTo>
                <a:lnTo>
                  <a:pt x="54968" y="94232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8" name="object 38"/>
          <p:cNvSpPr/>
          <p:nvPr/>
        </p:nvSpPr>
        <p:spPr>
          <a:xfrm>
            <a:off x="7362582" y="2464419"/>
            <a:ext cx="42858" cy="428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9" name="object 39"/>
          <p:cNvSpPr/>
          <p:nvPr/>
        </p:nvSpPr>
        <p:spPr>
          <a:xfrm>
            <a:off x="441461" y="5624738"/>
            <a:ext cx="8248373" cy="302104"/>
          </a:xfrm>
          <a:custGeom>
            <a:avLst/>
            <a:gdLst/>
            <a:ahLst/>
            <a:cxnLst/>
            <a:rect l="l" t="t" r="r" b="b"/>
            <a:pathLst>
              <a:path w="18134965" h="664209">
                <a:moveTo>
                  <a:pt x="0" y="0"/>
                </a:moveTo>
                <a:lnTo>
                  <a:pt x="18134891" y="0"/>
                </a:lnTo>
                <a:lnTo>
                  <a:pt x="18134891" y="663676"/>
                </a:lnTo>
                <a:lnTo>
                  <a:pt x="0" y="66367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0" name="object 40"/>
          <p:cNvSpPr txBox="1"/>
          <p:nvPr/>
        </p:nvSpPr>
        <p:spPr>
          <a:xfrm>
            <a:off x="469970" y="5696747"/>
            <a:ext cx="4136461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RP1＝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项目成员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｜RP2＝RP1+SM+QA+CM+PMO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人员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人力部人员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财务部人员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07170" y="2572978"/>
            <a:ext cx="1706919" cy="1121194"/>
          </a:xfrm>
          <a:custGeom>
            <a:avLst/>
            <a:gdLst/>
            <a:ahLst/>
            <a:cxnLst/>
            <a:rect l="l" t="t" r="r" b="b"/>
            <a:pathLst>
              <a:path w="3752850" h="2465070">
                <a:moveTo>
                  <a:pt x="3752792" y="505712"/>
                </a:moveTo>
                <a:lnTo>
                  <a:pt x="0" y="505712"/>
                </a:lnTo>
                <a:lnTo>
                  <a:pt x="0" y="2464556"/>
                </a:lnTo>
                <a:lnTo>
                  <a:pt x="3752792" y="2464556"/>
                </a:lnTo>
                <a:lnTo>
                  <a:pt x="3752792" y="505712"/>
                </a:lnTo>
                <a:close/>
              </a:path>
              <a:path w="3752850" h="2465070">
                <a:moveTo>
                  <a:pt x="1023234" y="0"/>
                </a:moveTo>
                <a:lnTo>
                  <a:pt x="625470" y="505712"/>
                </a:lnTo>
                <a:lnTo>
                  <a:pt x="1563666" y="505712"/>
                </a:lnTo>
                <a:lnTo>
                  <a:pt x="102323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2" name="object 42"/>
          <p:cNvSpPr/>
          <p:nvPr/>
        </p:nvSpPr>
        <p:spPr>
          <a:xfrm>
            <a:off x="407170" y="2572978"/>
            <a:ext cx="1706919" cy="1121194"/>
          </a:xfrm>
          <a:custGeom>
            <a:avLst/>
            <a:gdLst/>
            <a:ahLst/>
            <a:cxnLst/>
            <a:rect l="l" t="t" r="r" b="b"/>
            <a:pathLst>
              <a:path w="3752850" h="2465070">
                <a:moveTo>
                  <a:pt x="0" y="505712"/>
                </a:moveTo>
                <a:lnTo>
                  <a:pt x="625470" y="505712"/>
                </a:lnTo>
                <a:lnTo>
                  <a:pt x="1023234" y="0"/>
                </a:lnTo>
                <a:lnTo>
                  <a:pt x="1563666" y="505712"/>
                </a:lnTo>
                <a:lnTo>
                  <a:pt x="3752792" y="505712"/>
                </a:lnTo>
                <a:lnTo>
                  <a:pt x="3752792" y="832184"/>
                </a:lnTo>
                <a:lnTo>
                  <a:pt x="3752792" y="1321898"/>
                </a:lnTo>
                <a:lnTo>
                  <a:pt x="3752792" y="2464556"/>
                </a:lnTo>
                <a:lnTo>
                  <a:pt x="1563666" y="2464556"/>
                </a:lnTo>
                <a:lnTo>
                  <a:pt x="625470" y="2464556"/>
                </a:lnTo>
                <a:lnTo>
                  <a:pt x="0" y="2464556"/>
                </a:lnTo>
                <a:lnTo>
                  <a:pt x="0" y="1321898"/>
                </a:lnTo>
                <a:lnTo>
                  <a:pt x="0" y="832184"/>
                </a:lnTo>
                <a:lnTo>
                  <a:pt x="0" y="505712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3" name="object 43"/>
          <p:cNvSpPr txBox="1"/>
          <p:nvPr/>
        </p:nvSpPr>
        <p:spPr>
          <a:xfrm>
            <a:off x="435681" y="2443541"/>
            <a:ext cx="1628937" cy="2571750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460500" marR="478790" indent="-125730">
              <a:lnSpc>
                <a:spcPct val="101000"/>
              </a:lnSpc>
              <a:spcBef>
                <a:spcPts val="90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概要设计说明书 决策分析报告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 marR="5080">
              <a:lnSpc>
                <a:spcPct val="152000"/>
              </a:lnSpc>
              <a:spcBef>
                <a:spcPts val="1180"/>
              </a:spcBef>
            </a:pPr>
            <a:r>
              <a:rPr sz="885" spc="10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solidFill>
                  <a:srgbClr val="1F497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：确定体系架构、平台、开 发框架、工具。 </a:t>
            </a:r>
            <a:r>
              <a:rPr sz="885" spc="10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2</a:t>
            </a:r>
            <a:r>
              <a:rPr sz="885" spc="25" dirty="0">
                <a:solidFill>
                  <a:srgbClr val="1F497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：确定可重用组件和自行开 发的决策。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12734" y="2949772"/>
            <a:ext cx="1094925" cy="31430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5" name="object 45"/>
          <p:cNvSpPr txBox="1"/>
          <p:nvPr/>
        </p:nvSpPr>
        <p:spPr>
          <a:xfrm>
            <a:off x="2697672" y="3014159"/>
            <a:ext cx="9259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概设评审量化控制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699084" y="2958092"/>
            <a:ext cx="240647" cy="269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7" name="object 47"/>
          <p:cNvSpPr txBox="1"/>
          <p:nvPr/>
        </p:nvSpPr>
        <p:spPr>
          <a:xfrm>
            <a:off x="3563809" y="3255260"/>
            <a:ext cx="514675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304453" y="2958092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9" name="object 49"/>
          <p:cNvSpPr txBox="1"/>
          <p:nvPr/>
        </p:nvSpPr>
        <p:spPr>
          <a:xfrm>
            <a:off x="2228204" y="3265240"/>
            <a:ext cx="395682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775" spc="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040761" y="3266934"/>
            <a:ext cx="166867" cy="5297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1" name="object 51"/>
          <p:cNvSpPr/>
          <p:nvPr/>
        </p:nvSpPr>
        <p:spPr>
          <a:xfrm>
            <a:off x="3124195" y="3294424"/>
            <a:ext cx="0" cy="391061"/>
          </a:xfrm>
          <a:custGeom>
            <a:avLst/>
            <a:gdLst/>
            <a:ahLst/>
            <a:cxnLst/>
            <a:rect l="l" t="t" r="r" b="b"/>
            <a:pathLst>
              <a:path h="859789">
                <a:moveTo>
                  <a:pt x="0" y="0"/>
                </a:moveTo>
                <a:lnTo>
                  <a:pt x="0" y="445194"/>
                </a:lnTo>
                <a:lnTo>
                  <a:pt x="0" y="859281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2" name="object 52"/>
          <p:cNvSpPr/>
          <p:nvPr/>
        </p:nvSpPr>
        <p:spPr>
          <a:xfrm>
            <a:off x="3099193" y="3642395"/>
            <a:ext cx="50254" cy="43034"/>
          </a:xfrm>
          <a:custGeom>
            <a:avLst/>
            <a:gdLst/>
            <a:ahLst/>
            <a:cxnLst/>
            <a:rect l="l" t="t" r="r" b="b"/>
            <a:pathLst>
              <a:path w="110490" h="94614">
                <a:moveTo>
                  <a:pt x="109937" y="0"/>
                </a:moveTo>
                <a:lnTo>
                  <a:pt x="54968" y="94232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3" name="object 53"/>
          <p:cNvSpPr/>
          <p:nvPr/>
        </p:nvSpPr>
        <p:spPr>
          <a:xfrm>
            <a:off x="3102766" y="3272992"/>
            <a:ext cx="42858" cy="428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4" name="object 54"/>
          <p:cNvSpPr/>
          <p:nvPr/>
        </p:nvSpPr>
        <p:spPr>
          <a:xfrm>
            <a:off x="3016188" y="2458312"/>
            <a:ext cx="167439" cy="52974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5" name="object 55"/>
          <p:cNvSpPr/>
          <p:nvPr/>
        </p:nvSpPr>
        <p:spPr>
          <a:xfrm>
            <a:off x="3100487" y="2485851"/>
            <a:ext cx="0" cy="391061"/>
          </a:xfrm>
          <a:custGeom>
            <a:avLst/>
            <a:gdLst/>
            <a:ahLst/>
            <a:cxnLst/>
            <a:rect l="l" t="t" r="r" b="b"/>
            <a:pathLst>
              <a:path h="859789">
                <a:moveTo>
                  <a:pt x="0" y="0"/>
                </a:moveTo>
                <a:lnTo>
                  <a:pt x="0" y="445194"/>
                </a:lnTo>
                <a:lnTo>
                  <a:pt x="0" y="859281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6" name="object 56"/>
          <p:cNvSpPr/>
          <p:nvPr/>
        </p:nvSpPr>
        <p:spPr>
          <a:xfrm>
            <a:off x="3075485" y="2833822"/>
            <a:ext cx="50254" cy="43034"/>
          </a:xfrm>
          <a:custGeom>
            <a:avLst/>
            <a:gdLst/>
            <a:ahLst/>
            <a:cxnLst/>
            <a:rect l="l" t="t" r="r" b="b"/>
            <a:pathLst>
              <a:path w="110490" h="94614">
                <a:moveTo>
                  <a:pt x="109937" y="0"/>
                </a:moveTo>
                <a:lnTo>
                  <a:pt x="54968" y="94232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7" name="object 57"/>
          <p:cNvSpPr/>
          <p:nvPr/>
        </p:nvSpPr>
        <p:spPr>
          <a:xfrm>
            <a:off x="3079058" y="2464419"/>
            <a:ext cx="42858" cy="428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8" name="object 58"/>
          <p:cNvSpPr/>
          <p:nvPr/>
        </p:nvSpPr>
        <p:spPr>
          <a:xfrm>
            <a:off x="2632164" y="3726968"/>
            <a:ext cx="1056066" cy="3508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9" name="object 59"/>
          <p:cNvSpPr txBox="1"/>
          <p:nvPr/>
        </p:nvSpPr>
        <p:spPr>
          <a:xfrm>
            <a:off x="2757117" y="3760158"/>
            <a:ext cx="80695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1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885" spc="1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885" spc="2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：OptQ</a:t>
            </a:r>
            <a:r>
              <a:rPr sz="885" spc="1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uest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658221" y="3772666"/>
            <a:ext cx="240646" cy="2699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1" name="object 61"/>
          <p:cNvSpPr txBox="1"/>
          <p:nvPr/>
        </p:nvSpPr>
        <p:spPr>
          <a:xfrm>
            <a:off x="3547289" y="4069834"/>
            <a:ext cx="514675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304453" y="3772666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3" name="object 63"/>
          <p:cNvSpPr txBox="1"/>
          <p:nvPr/>
        </p:nvSpPr>
        <p:spPr>
          <a:xfrm>
            <a:off x="2213335" y="4079815"/>
            <a:ext cx="454312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775" spc="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A2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824427" y="2949772"/>
            <a:ext cx="1094925" cy="31430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5" name="object 65"/>
          <p:cNvSpPr txBox="1"/>
          <p:nvPr/>
        </p:nvSpPr>
        <p:spPr>
          <a:xfrm>
            <a:off x="6909880" y="3014159"/>
            <a:ext cx="9259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详设评审量化控制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911293" y="2958092"/>
            <a:ext cx="240626" cy="2699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7" name="object 67"/>
          <p:cNvSpPr txBox="1"/>
          <p:nvPr/>
        </p:nvSpPr>
        <p:spPr>
          <a:xfrm>
            <a:off x="7776018" y="3255260"/>
            <a:ext cx="514675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516662" y="2958092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9" name="object 69"/>
          <p:cNvSpPr txBox="1"/>
          <p:nvPr/>
        </p:nvSpPr>
        <p:spPr>
          <a:xfrm>
            <a:off x="6440413" y="3265240"/>
            <a:ext cx="395682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775" spc="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253024" y="3266934"/>
            <a:ext cx="166867" cy="52974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1" name="object 71"/>
          <p:cNvSpPr/>
          <p:nvPr/>
        </p:nvSpPr>
        <p:spPr>
          <a:xfrm>
            <a:off x="7336404" y="3294424"/>
            <a:ext cx="0" cy="391061"/>
          </a:xfrm>
          <a:custGeom>
            <a:avLst/>
            <a:gdLst/>
            <a:ahLst/>
            <a:cxnLst/>
            <a:rect l="l" t="t" r="r" b="b"/>
            <a:pathLst>
              <a:path h="859789">
                <a:moveTo>
                  <a:pt x="0" y="0"/>
                </a:moveTo>
                <a:lnTo>
                  <a:pt x="0" y="445194"/>
                </a:lnTo>
                <a:lnTo>
                  <a:pt x="0" y="859281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2" name="object 72"/>
          <p:cNvSpPr/>
          <p:nvPr/>
        </p:nvSpPr>
        <p:spPr>
          <a:xfrm>
            <a:off x="7311402" y="3642395"/>
            <a:ext cx="50254" cy="43034"/>
          </a:xfrm>
          <a:custGeom>
            <a:avLst/>
            <a:gdLst/>
            <a:ahLst/>
            <a:cxnLst/>
            <a:rect l="l" t="t" r="r" b="b"/>
            <a:pathLst>
              <a:path w="110490" h="94614">
                <a:moveTo>
                  <a:pt x="109937" y="0"/>
                </a:moveTo>
                <a:lnTo>
                  <a:pt x="54968" y="94232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3" name="object 73"/>
          <p:cNvSpPr/>
          <p:nvPr/>
        </p:nvSpPr>
        <p:spPr>
          <a:xfrm>
            <a:off x="7314975" y="3272992"/>
            <a:ext cx="42858" cy="428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4" name="object 74"/>
          <p:cNvSpPr/>
          <p:nvPr/>
        </p:nvSpPr>
        <p:spPr>
          <a:xfrm>
            <a:off x="6845000" y="3726968"/>
            <a:ext cx="1056065" cy="3508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5" name="object 75"/>
          <p:cNvSpPr txBox="1"/>
          <p:nvPr/>
        </p:nvSpPr>
        <p:spPr>
          <a:xfrm>
            <a:off x="6969325" y="3760158"/>
            <a:ext cx="80695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1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885" spc="1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885" spc="2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：OptQ</a:t>
            </a:r>
            <a:r>
              <a:rPr sz="885" spc="1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uest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870431" y="3772666"/>
            <a:ext cx="240624" cy="2699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7" name="object 77"/>
          <p:cNvSpPr txBox="1"/>
          <p:nvPr/>
        </p:nvSpPr>
        <p:spPr>
          <a:xfrm>
            <a:off x="7759498" y="4069834"/>
            <a:ext cx="514675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516662" y="3772666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9" name="object 79"/>
          <p:cNvSpPr txBox="1"/>
          <p:nvPr/>
        </p:nvSpPr>
        <p:spPr>
          <a:xfrm>
            <a:off x="6425543" y="4079815"/>
            <a:ext cx="454312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775" spc="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A2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4687150" y="2114291"/>
            <a:ext cx="1056066" cy="3131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1" name="object 81"/>
          <p:cNvSpPr txBox="1"/>
          <p:nvPr/>
        </p:nvSpPr>
        <p:spPr>
          <a:xfrm>
            <a:off x="4980849" y="2178436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详细设计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712812" y="2122368"/>
            <a:ext cx="240636" cy="2699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3" name="object 83"/>
          <p:cNvSpPr txBox="1"/>
          <p:nvPr/>
        </p:nvSpPr>
        <p:spPr>
          <a:xfrm>
            <a:off x="5602974" y="2419536"/>
            <a:ext cx="81186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详细设计说明书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359044" y="2122368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5" name="object 85"/>
          <p:cNvSpPr txBox="1"/>
          <p:nvPr/>
        </p:nvSpPr>
        <p:spPr>
          <a:xfrm>
            <a:off x="4371956" y="2429517"/>
            <a:ext cx="216902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DE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G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010089" y="2215440"/>
            <a:ext cx="529747" cy="1674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7" name="object 87"/>
          <p:cNvSpPr/>
          <p:nvPr/>
        </p:nvSpPr>
        <p:spPr>
          <a:xfrm>
            <a:off x="6051871" y="2285429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8" name="object 88"/>
          <p:cNvSpPr/>
          <p:nvPr/>
        </p:nvSpPr>
        <p:spPr>
          <a:xfrm>
            <a:off x="6399843" y="2260425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9" name="object 89"/>
          <p:cNvSpPr/>
          <p:nvPr/>
        </p:nvSpPr>
        <p:spPr>
          <a:xfrm>
            <a:off x="6030441" y="2264000"/>
            <a:ext cx="42860" cy="4286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0" name="object 90"/>
          <p:cNvSpPr/>
          <p:nvPr/>
        </p:nvSpPr>
        <p:spPr>
          <a:xfrm>
            <a:off x="3940326" y="3838491"/>
            <a:ext cx="978518" cy="790786"/>
          </a:xfrm>
          <a:custGeom>
            <a:avLst/>
            <a:gdLst/>
            <a:ahLst/>
            <a:cxnLst/>
            <a:rect l="l" t="t" r="r" b="b"/>
            <a:pathLst>
              <a:path w="2151379" h="1738629">
                <a:moveTo>
                  <a:pt x="0" y="0"/>
                </a:moveTo>
                <a:lnTo>
                  <a:pt x="2151360" y="0"/>
                </a:lnTo>
                <a:lnTo>
                  <a:pt x="2151360" y="1738236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1" name="object 91"/>
          <p:cNvSpPr/>
          <p:nvPr/>
        </p:nvSpPr>
        <p:spPr>
          <a:xfrm>
            <a:off x="4902165" y="4600525"/>
            <a:ext cx="33503" cy="28593"/>
          </a:xfrm>
          <a:custGeom>
            <a:avLst/>
            <a:gdLst/>
            <a:ahLst/>
            <a:cxnLst/>
            <a:rect l="l" t="t" r="r" b="b"/>
            <a:pathLst>
              <a:path w="73659" h="62865">
                <a:moveTo>
                  <a:pt x="73291" y="0"/>
                </a:moveTo>
                <a:lnTo>
                  <a:pt x="36645" y="62821"/>
                </a:lnTo>
                <a:lnTo>
                  <a:pt x="0" y="0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2" name="object 92"/>
          <p:cNvSpPr/>
          <p:nvPr/>
        </p:nvSpPr>
        <p:spPr>
          <a:xfrm>
            <a:off x="4910628" y="3838491"/>
            <a:ext cx="1544891" cy="795406"/>
          </a:xfrm>
          <a:custGeom>
            <a:avLst/>
            <a:gdLst/>
            <a:ahLst/>
            <a:cxnLst/>
            <a:rect l="l" t="t" r="r" b="b"/>
            <a:pathLst>
              <a:path w="3396615" h="1748790">
                <a:moveTo>
                  <a:pt x="3396501" y="0"/>
                </a:moveTo>
                <a:lnTo>
                  <a:pt x="0" y="0"/>
                </a:lnTo>
                <a:lnTo>
                  <a:pt x="0" y="1748601"/>
                </a:lnTo>
                <a:lnTo>
                  <a:pt x="7674" y="1748601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3" name="object 93"/>
          <p:cNvSpPr/>
          <p:nvPr/>
        </p:nvSpPr>
        <p:spPr>
          <a:xfrm>
            <a:off x="4885545" y="4617143"/>
            <a:ext cx="28593" cy="33503"/>
          </a:xfrm>
          <a:custGeom>
            <a:avLst/>
            <a:gdLst/>
            <a:ahLst/>
            <a:cxnLst/>
            <a:rect l="l" t="t" r="r" b="b"/>
            <a:pathLst>
              <a:path w="62865" h="73659">
                <a:moveTo>
                  <a:pt x="0" y="0"/>
                </a:moveTo>
                <a:lnTo>
                  <a:pt x="62821" y="36645"/>
                </a:lnTo>
                <a:lnTo>
                  <a:pt x="0" y="73291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4" name="object 94"/>
          <p:cNvSpPr/>
          <p:nvPr/>
        </p:nvSpPr>
        <p:spPr>
          <a:xfrm>
            <a:off x="6156458" y="2949717"/>
            <a:ext cx="231921" cy="692587"/>
          </a:xfrm>
          <a:custGeom>
            <a:avLst/>
            <a:gdLst/>
            <a:ahLst/>
            <a:cxnLst/>
            <a:rect l="l" t="t" r="r" b="b"/>
            <a:pathLst>
              <a:path w="509905" h="1522729">
                <a:moveTo>
                  <a:pt x="382132" y="0"/>
                </a:moveTo>
                <a:lnTo>
                  <a:pt x="382132" y="130741"/>
                </a:lnTo>
                <a:lnTo>
                  <a:pt x="358293" y="148098"/>
                </a:lnTo>
                <a:lnTo>
                  <a:pt x="334997" y="168215"/>
                </a:lnTo>
                <a:lnTo>
                  <a:pt x="290133" y="216405"/>
                </a:lnTo>
                <a:lnTo>
                  <a:pt x="247735" y="274664"/>
                </a:lnTo>
                <a:lnTo>
                  <a:pt x="227521" y="307367"/>
                </a:lnTo>
                <a:lnTo>
                  <a:pt x="207998" y="342346"/>
                </a:lnTo>
                <a:lnTo>
                  <a:pt x="189188" y="379518"/>
                </a:lnTo>
                <a:lnTo>
                  <a:pt x="171117" y="418803"/>
                </a:lnTo>
                <a:lnTo>
                  <a:pt x="153809" y="460121"/>
                </a:lnTo>
                <a:lnTo>
                  <a:pt x="137289" y="503390"/>
                </a:lnTo>
                <a:lnTo>
                  <a:pt x="121580" y="548530"/>
                </a:lnTo>
                <a:lnTo>
                  <a:pt x="106708" y="595460"/>
                </a:lnTo>
                <a:lnTo>
                  <a:pt x="92697" y="644098"/>
                </a:lnTo>
                <a:lnTo>
                  <a:pt x="79571" y="694365"/>
                </a:lnTo>
                <a:lnTo>
                  <a:pt x="67354" y="746179"/>
                </a:lnTo>
                <a:lnTo>
                  <a:pt x="56072" y="799459"/>
                </a:lnTo>
                <a:lnTo>
                  <a:pt x="45748" y="854125"/>
                </a:lnTo>
                <a:lnTo>
                  <a:pt x="36407" y="910095"/>
                </a:lnTo>
                <a:lnTo>
                  <a:pt x="28074" y="967290"/>
                </a:lnTo>
                <a:lnTo>
                  <a:pt x="20772" y="1025627"/>
                </a:lnTo>
                <a:lnTo>
                  <a:pt x="14527" y="1085026"/>
                </a:lnTo>
                <a:lnTo>
                  <a:pt x="9362" y="1145407"/>
                </a:lnTo>
                <a:lnTo>
                  <a:pt x="5303" y="1206688"/>
                </a:lnTo>
                <a:lnTo>
                  <a:pt x="2373" y="1268789"/>
                </a:lnTo>
                <a:lnTo>
                  <a:pt x="597" y="1331629"/>
                </a:lnTo>
                <a:lnTo>
                  <a:pt x="0" y="1395126"/>
                </a:lnTo>
                <a:lnTo>
                  <a:pt x="0" y="1522507"/>
                </a:lnTo>
                <a:lnTo>
                  <a:pt x="597" y="1459010"/>
                </a:lnTo>
                <a:lnTo>
                  <a:pt x="2373" y="1396170"/>
                </a:lnTo>
                <a:lnTo>
                  <a:pt x="5303" y="1334069"/>
                </a:lnTo>
                <a:lnTo>
                  <a:pt x="9362" y="1272787"/>
                </a:lnTo>
                <a:lnTo>
                  <a:pt x="14527" y="1212406"/>
                </a:lnTo>
                <a:lnTo>
                  <a:pt x="20772" y="1153006"/>
                </a:lnTo>
                <a:lnTo>
                  <a:pt x="28074" y="1094669"/>
                </a:lnTo>
                <a:lnTo>
                  <a:pt x="36407" y="1037474"/>
                </a:lnTo>
                <a:lnTo>
                  <a:pt x="45748" y="981503"/>
                </a:lnTo>
                <a:lnTo>
                  <a:pt x="56072" y="926837"/>
                </a:lnTo>
                <a:lnTo>
                  <a:pt x="67354" y="873556"/>
                </a:lnTo>
                <a:lnTo>
                  <a:pt x="79571" y="821742"/>
                </a:lnTo>
                <a:lnTo>
                  <a:pt x="92697" y="771475"/>
                </a:lnTo>
                <a:lnTo>
                  <a:pt x="106708" y="722836"/>
                </a:lnTo>
                <a:lnTo>
                  <a:pt x="121580" y="675905"/>
                </a:lnTo>
                <a:lnTo>
                  <a:pt x="137289" y="630765"/>
                </a:lnTo>
                <a:lnTo>
                  <a:pt x="153809" y="587495"/>
                </a:lnTo>
                <a:lnTo>
                  <a:pt x="171117" y="546177"/>
                </a:lnTo>
                <a:lnTo>
                  <a:pt x="189188" y="506891"/>
                </a:lnTo>
                <a:lnTo>
                  <a:pt x="207998" y="469718"/>
                </a:lnTo>
                <a:lnTo>
                  <a:pt x="227521" y="434739"/>
                </a:lnTo>
                <a:lnTo>
                  <a:pt x="247735" y="402035"/>
                </a:lnTo>
                <a:lnTo>
                  <a:pt x="290133" y="343775"/>
                </a:lnTo>
                <a:lnTo>
                  <a:pt x="334997" y="295585"/>
                </a:lnTo>
                <a:lnTo>
                  <a:pt x="382132" y="258112"/>
                </a:lnTo>
                <a:lnTo>
                  <a:pt x="452731" y="258112"/>
                </a:lnTo>
                <a:lnTo>
                  <a:pt x="509512" y="152959"/>
                </a:lnTo>
                <a:lnTo>
                  <a:pt x="382132" y="0"/>
                </a:lnTo>
                <a:close/>
              </a:path>
              <a:path w="509905" h="1522729">
                <a:moveTo>
                  <a:pt x="452731" y="258112"/>
                </a:moveTo>
                <a:lnTo>
                  <a:pt x="382132" y="258112"/>
                </a:lnTo>
                <a:lnTo>
                  <a:pt x="382132" y="388853"/>
                </a:lnTo>
                <a:lnTo>
                  <a:pt x="452731" y="258112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5" name="object 95"/>
          <p:cNvSpPr/>
          <p:nvPr/>
        </p:nvSpPr>
        <p:spPr>
          <a:xfrm>
            <a:off x="6156472" y="3613236"/>
            <a:ext cx="231921" cy="622982"/>
          </a:xfrm>
          <a:custGeom>
            <a:avLst/>
            <a:gdLst/>
            <a:ahLst/>
            <a:cxnLst/>
            <a:rect l="l" t="t" r="r" b="b"/>
            <a:pathLst>
              <a:path w="509905" h="1369695">
                <a:moveTo>
                  <a:pt x="576" y="0"/>
                </a:moveTo>
                <a:lnTo>
                  <a:pt x="313" y="15913"/>
                </a:lnTo>
                <a:lnTo>
                  <a:pt x="123" y="31833"/>
                </a:lnTo>
                <a:lnTo>
                  <a:pt x="0" y="66839"/>
                </a:lnTo>
                <a:lnTo>
                  <a:pt x="631" y="130889"/>
                </a:lnTo>
                <a:lnTo>
                  <a:pt x="2609" y="197405"/>
                </a:lnTo>
                <a:lnTo>
                  <a:pt x="5839" y="262558"/>
                </a:lnTo>
                <a:lnTo>
                  <a:pt x="10320" y="326864"/>
                </a:lnTo>
                <a:lnTo>
                  <a:pt x="16009" y="390042"/>
                </a:lnTo>
                <a:lnTo>
                  <a:pt x="22875" y="452010"/>
                </a:lnTo>
                <a:lnTo>
                  <a:pt x="30885" y="512685"/>
                </a:lnTo>
                <a:lnTo>
                  <a:pt x="40008" y="571986"/>
                </a:lnTo>
                <a:lnTo>
                  <a:pt x="50212" y="629831"/>
                </a:lnTo>
                <a:lnTo>
                  <a:pt x="61464" y="686137"/>
                </a:lnTo>
                <a:lnTo>
                  <a:pt x="73732" y="740822"/>
                </a:lnTo>
                <a:lnTo>
                  <a:pt x="86985" y="793805"/>
                </a:lnTo>
                <a:lnTo>
                  <a:pt x="101190" y="845003"/>
                </a:lnTo>
                <a:lnTo>
                  <a:pt x="116316" y="894335"/>
                </a:lnTo>
                <a:lnTo>
                  <a:pt x="132330" y="941717"/>
                </a:lnTo>
                <a:lnTo>
                  <a:pt x="149201" y="987069"/>
                </a:lnTo>
                <a:lnTo>
                  <a:pt x="166896" y="1030308"/>
                </a:lnTo>
                <a:lnTo>
                  <a:pt x="185383" y="1071352"/>
                </a:lnTo>
                <a:lnTo>
                  <a:pt x="204631" y="1110118"/>
                </a:lnTo>
                <a:lnTo>
                  <a:pt x="224607" y="1146526"/>
                </a:lnTo>
                <a:lnTo>
                  <a:pt x="245280" y="1180493"/>
                </a:lnTo>
                <a:lnTo>
                  <a:pt x="288586" y="1240775"/>
                </a:lnTo>
                <a:lnTo>
                  <a:pt x="334293" y="1290308"/>
                </a:lnTo>
                <a:lnTo>
                  <a:pt x="382146" y="1328436"/>
                </a:lnTo>
                <a:lnTo>
                  <a:pt x="431887" y="1354501"/>
                </a:lnTo>
                <a:lnTo>
                  <a:pt x="483262" y="1367849"/>
                </a:lnTo>
                <a:lnTo>
                  <a:pt x="509481" y="1369548"/>
                </a:lnTo>
                <a:lnTo>
                  <a:pt x="509481" y="1242167"/>
                </a:lnTo>
                <a:lnTo>
                  <a:pt x="483339" y="1240474"/>
                </a:lnTo>
                <a:lnTo>
                  <a:pt x="457528" y="1235449"/>
                </a:lnTo>
                <a:lnTo>
                  <a:pt x="407032" y="1215722"/>
                </a:lnTo>
                <a:lnTo>
                  <a:pt x="358255" y="1183626"/>
                </a:lnTo>
                <a:lnTo>
                  <a:pt x="311459" y="1139802"/>
                </a:lnTo>
                <a:lnTo>
                  <a:pt x="266907" y="1084891"/>
                </a:lnTo>
                <a:lnTo>
                  <a:pt x="224860" y="1019532"/>
                </a:lnTo>
                <a:lnTo>
                  <a:pt x="204859" y="983135"/>
                </a:lnTo>
                <a:lnTo>
                  <a:pt x="185583" y="944366"/>
                </a:lnTo>
                <a:lnTo>
                  <a:pt x="167064" y="903306"/>
                </a:lnTo>
                <a:lnTo>
                  <a:pt x="149336" y="860034"/>
                </a:lnTo>
                <a:lnTo>
                  <a:pt x="132431" y="814630"/>
                </a:lnTo>
                <a:lnTo>
                  <a:pt x="116382" y="767175"/>
                </a:lnTo>
                <a:lnTo>
                  <a:pt x="101222" y="717749"/>
                </a:lnTo>
                <a:lnTo>
                  <a:pt x="86984" y="666431"/>
                </a:lnTo>
                <a:lnTo>
                  <a:pt x="73700" y="613302"/>
                </a:lnTo>
                <a:lnTo>
                  <a:pt x="61404" y="558441"/>
                </a:lnTo>
                <a:lnTo>
                  <a:pt x="50128" y="501930"/>
                </a:lnTo>
                <a:lnTo>
                  <a:pt x="39904" y="443847"/>
                </a:lnTo>
                <a:lnTo>
                  <a:pt x="30766" y="384273"/>
                </a:lnTo>
                <a:lnTo>
                  <a:pt x="22747" y="323288"/>
                </a:lnTo>
                <a:lnTo>
                  <a:pt x="15879" y="260972"/>
                </a:lnTo>
                <a:lnTo>
                  <a:pt x="10181" y="197205"/>
                </a:lnTo>
                <a:lnTo>
                  <a:pt x="5728" y="132668"/>
                </a:lnTo>
                <a:lnTo>
                  <a:pt x="2511" y="66839"/>
                </a:lnTo>
                <a:lnTo>
                  <a:pt x="576" y="0"/>
                </a:lnTo>
                <a:close/>
              </a:path>
            </a:pathLst>
          </a:custGeom>
          <a:solidFill>
            <a:srgbClr val="406898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6" name="object 96"/>
          <p:cNvSpPr/>
          <p:nvPr/>
        </p:nvSpPr>
        <p:spPr>
          <a:xfrm>
            <a:off x="6156458" y="2949714"/>
            <a:ext cx="231921" cy="1286687"/>
          </a:xfrm>
          <a:custGeom>
            <a:avLst/>
            <a:gdLst/>
            <a:ahLst/>
            <a:cxnLst/>
            <a:rect l="l" t="t" r="r" b="b"/>
            <a:pathLst>
              <a:path w="509905" h="2828925">
                <a:moveTo>
                  <a:pt x="607" y="1458827"/>
                </a:moveTo>
                <a:lnTo>
                  <a:pt x="2542" y="1525667"/>
                </a:lnTo>
                <a:lnTo>
                  <a:pt x="5759" y="1591495"/>
                </a:lnTo>
                <a:lnTo>
                  <a:pt x="10226" y="1656233"/>
                </a:lnTo>
                <a:lnTo>
                  <a:pt x="15910" y="1719800"/>
                </a:lnTo>
                <a:lnTo>
                  <a:pt x="22778" y="1782116"/>
                </a:lnTo>
                <a:lnTo>
                  <a:pt x="30797" y="1843101"/>
                </a:lnTo>
                <a:lnTo>
                  <a:pt x="39935" y="1902675"/>
                </a:lnTo>
                <a:lnTo>
                  <a:pt x="50159" y="1960758"/>
                </a:lnTo>
                <a:lnTo>
                  <a:pt x="61435" y="2017269"/>
                </a:lnTo>
                <a:lnTo>
                  <a:pt x="73731" y="2072130"/>
                </a:lnTo>
                <a:lnTo>
                  <a:pt x="87015" y="2125259"/>
                </a:lnTo>
                <a:lnTo>
                  <a:pt x="101253" y="2176577"/>
                </a:lnTo>
                <a:lnTo>
                  <a:pt x="116413" y="2226003"/>
                </a:lnTo>
                <a:lnTo>
                  <a:pt x="132462" y="2273458"/>
                </a:lnTo>
                <a:lnTo>
                  <a:pt x="149367" y="2318861"/>
                </a:lnTo>
                <a:lnTo>
                  <a:pt x="167095" y="2362133"/>
                </a:lnTo>
                <a:lnTo>
                  <a:pt x="185614" y="2403194"/>
                </a:lnTo>
                <a:lnTo>
                  <a:pt x="204890" y="2441963"/>
                </a:lnTo>
                <a:lnTo>
                  <a:pt x="224891" y="2478360"/>
                </a:lnTo>
                <a:lnTo>
                  <a:pt x="245585" y="2512305"/>
                </a:lnTo>
                <a:lnTo>
                  <a:pt x="288917" y="2572520"/>
                </a:lnTo>
                <a:lnTo>
                  <a:pt x="334624" y="2621968"/>
                </a:lnTo>
                <a:lnTo>
                  <a:pt x="382443" y="2660008"/>
                </a:lnTo>
                <a:lnTo>
                  <a:pt x="432113" y="2685999"/>
                </a:lnTo>
                <a:lnTo>
                  <a:pt x="483370" y="2699302"/>
                </a:lnTo>
                <a:lnTo>
                  <a:pt x="509512" y="2700995"/>
                </a:lnTo>
                <a:lnTo>
                  <a:pt x="509512" y="2828375"/>
                </a:lnTo>
                <a:lnTo>
                  <a:pt x="483293" y="2826676"/>
                </a:lnTo>
                <a:lnTo>
                  <a:pt x="457417" y="2821633"/>
                </a:lnTo>
                <a:lnTo>
                  <a:pt x="406827" y="2801845"/>
                </a:lnTo>
                <a:lnTo>
                  <a:pt x="357998" y="2769666"/>
                </a:lnTo>
                <a:lnTo>
                  <a:pt x="311186" y="2725754"/>
                </a:lnTo>
                <a:lnTo>
                  <a:pt x="266648" y="2670764"/>
                </a:lnTo>
                <a:lnTo>
                  <a:pt x="224638" y="2605354"/>
                </a:lnTo>
                <a:lnTo>
                  <a:pt x="204662" y="2568946"/>
                </a:lnTo>
                <a:lnTo>
                  <a:pt x="185414" y="2530179"/>
                </a:lnTo>
                <a:lnTo>
                  <a:pt x="166927" y="2489135"/>
                </a:lnTo>
                <a:lnTo>
                  <a:pt x="149232" y="2445897"/>
                </a:lnTo>
                <a:lnTo>
                  <a:pt x="132361" y="2400545"/>
                </a:lnTo>
                <a:lnTo>
                  <a:pt x="116347" y="2353162"/>
                </a:lnTo>
                <a:lnTo>
                  <a:pt x="101221" y="2303831"/>
                </a:lnTo>
                <a:lnTo>
                  <a:pt x="87016" y="2252633"/>
                </a:lnTo>
                <a:lnTo>
                  <a:pt x="73763" y="2199650"/>
                </a:lnTo>
                <a:lnTo>
                  <a:pt x="61495" y="2144965"/>
                </a:lnTo>
                <a:lnTo>
                  <a:pt x="50243" y="2088659"/>
                </a:lnTo>
                <a:lnTo>
                  <a:pt x="40039" y="2030814"/>
                </a:lnTo>
                <a:lnTo>
                  <a:pt x="30916" y="1971513"/>
                </a:lnTo>
                <a:lnTo>
                  <a:pt x="22906" y="1910838"/>
                </a:lnTo>
                <a:lnTo>
                  <a:pt x="16040" y="1848870"/>
                </a:lnTo>
                <a:lnTo>
                  <a:pt x="10351" y="1785692"/>
                </a:lnTo>
                <a:lnTo>
                  <a:pt x="5870" y="1721386"/>
                </a:lnTo>
                <a:lnTo>
                  <a:pt x="2630" y="1656033"/>
                </a:lnTo>
                <a:lnTo>
                  <a:pt x="662" y="1589717"/>
                </a:lnTo>
                <a:lnTo>
                  <a:pt x="0" y="1522518"/>
                </a:lnTo>
                <a:lnTo>
                  <a:pt x="0" y="1395137"/>
                </a:lnTo>
                <a:lnTo>
                  <a:pt x="597" y="1331638"/>
                </a:lnTo>
                <a:lnTo>
                  <a:pt x="2373" y="1268798"/>
                </a:lnTo>
                <a:lnTo>
                  <a:pt x="5303" y="1206696"/>
                </a:lnTo>
                <a:lnTo>
                  <a:pt x="9362" y="1145414"/>
                </a:lnTo>
                <a:lnTo>
                  <a:pt x="14527" y="1085032"/>
                </a:lnTo>
                <a:lnTo>
                  <a:pt x="20772" y="1025632"/>
                </a:lnTo>
                <a:lnTo>
                  <a:pt x="28074" y="967294"/>
                </a:lnTo>
                <a:lnTo>
                  <a:pt x="36407" y="910099"/>
                </a:lnTo>
                <a:lnTo>
                  <a:pt x="45748" y="854128"/>
                </a:lnTo>
                <a:lnTo>
                  <a:pt x="56072" y="799462"/>
                </a:lnTo>
                <a:lnTo>
                  <a:pt x="67354" y="746181"/>
                </a:lnTo>
                <a:lnTo>
                  <a:pt x="79571" y="694367"/>
                </a:lnTo>
                <a:lnTo>
                  <a:pt x="92697" y="644100"/>
                </a:lnTo>
                <a:lnTo>
                  <a:pt x="106708" y="595461"/>
                </a:lnTo>
                <a:lnTo>
                  <a:pt x="121580" y="548531"/>
                </a:lnTo>
                <a:lnTo>
                  <a:pt x="137289" y="503391"/>
                </a:lnTo>
                <a:lnTo>
                  <a:pt x="153809" y="460122"/>
                </a:lnTo>
                <a:lnTo>
                  <a:pt x="171117" y="418804"/>
                </a:lnTo>
                <a:lnTo>
                  <a:pt x="189188" y="379518"/>
                </a:lnTo>
                <a:lnTo>
                  <a:pt x="207998" y="342346"/>
                </a:lnTo>
                <a:lnTo>
                  <a:pt x="227521" y="307367"/>
                </a:lnTo>
                <a:lnTo>
                  <a:pt x="247735" y="274664"/>
                </a:lnTo>
                <a:lnTo>
                  <a:pt x="290133" y="216405"/>
                </a:lnTo>
                <a:lnTo>
                  <a:pt x="334997" y="168215"/>
                </a:lnTo>
                <a:lnTo>
                  <a:pt x="382132" y="130741"/>
                </a:lnTo>
                <a:lnTo>
                  <a:pt x="382132" y="0"/>
                </a:lnTo>
                <a:lnTo>
                  <a:pt x="509512" y="152970"/>
                </a:lnTo>
                <a:lnTo>
                  <a:pt x="382132" y="388864"/>
                </a:lnTo>
                <a:lnTo>
                  <a:pt x="382132" y="258122"/>
                </a:lnTo>
                <a:lnTo>
                  <a:pt x="358293" y="275479"/>
                </a:lnTo>
                <a:lnTo>
                  <a:pt x="312269" y="318391"/>
                </a:lnTo>
                <a:lnTo>
                  <a:pt x="268614" y="371697"/>
                </a:lnTo>
                <a:lnTo>
                  <a:pt x="227521" y="434748"/>
                </a:lnTo>
                <a:lnTo>
                  <a:pt x="207998" y="469727"/>
                </a:lnTo>
                <a:lnTo>
                  <a:pt x="189188" y="506899"/>
                </a:lnTo>
                <a:lnTo>
                  <a:pt x="171117" y="546185"/>
                </a:lnTo>
                <a:lnTo>
                  <a:pt x="153809" y="587503"/>
                </a:lnTo>
                <a:lnTo>
                  <a:pt x="137289" y="630772"/>
                </a:lnTo>
                <a:lnTo>
                  <a:pt x="121580" y="675912"/>
                </a:lnTo>
                <a:lnTo>
                  <a:pt x="106708" y="722842"/>
                </a:lnTo>
                <a:lnTo>
                  <a:pt x="92697" y="771481"/>
                </a:lnTo>
                <a:lnTo>
                  <a:pt x="79571" y="821748"/>
                </a:lnTo>
                <a:lnTo>
                  <a:pt x="67354" y="873562"/>
                </a:lnTo>
                <a:lnTo>
                  <a:pt x="56072" y="926843"/>
                </a:lnTo>
                <a:lnTo>
                  <a:pt x="45748" y="981509"/>
                </a:lnTo>
                <a:lnTo>
                  <a:pt x="36407" y="1037480"/>
                </a:lnTo>
                <a:lnTo>
                  <a:pt x="28074" y="1094675"/>
                </a:lnTo>
                <a:lnTo>
                  <a:pt x="20772" y="1153013"/>
                </a:lnTo>
                <a:lnTo>
                  <a:pt x="14527" y="1212413"/>
                </a:lnTo>
                <a:lnTo>
                  <a:pt x="9362" y="1272794"/>
                </a:lnTo>
                <a:lnTo>
                  <a:pt x="5303" y="1334077"/>
                </a:lnTo>
                <a:lnTo>
                  <a:pt x="2373" y="1396178"/>
                </a:lnTo>
                <a:lnTo>
                  <a:pt x="597" y="1459019"/>
                </a:lnTo>
                <a:lnTo>
                  <a:pt x="0" y="1522518"/>
                </a:lnTo>
              </a:path>
            </a:pathLst>
          </a:custGeom>
          <a:ln w="3141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7" name="object 97"/>
          <p:cNvSpPr/>
          <p:nvPr/>
        </p:nvSpPr>
        <p:spPr>
          <a:xfrm>
            <a:off x="8338925" y="3540175"/>
            <a:ext cx="278710" cy="705006"/>
          </a:xfrm>
          <a:custGeom>
            <a:avLst/>
            <a:gdLst/>
            <a:ahLst/>
            <a:cxnLst/>
            <a:rect l="l" t="t" r="r" b="b"/>
            <a:pathLst>
              <a:path w="612775" h="1550034">
                <a:moveTo>
                  <a:pt x="153116" y="1081983"/>
                </a:moveTo>
                <a:lnTo>
                  <a:pt x="0" y="1356345"/>
                </a:lnTo>
                <a:lnTo>
                  <a:pt x="153116" y="1549426"/>
                </a:lnTo>
                <a:lnTo>
                  <a:pt x="153116" y="1392268"/>
                </a:lnTo>
                <a:lnTo>
                  <a:pt x="181774" y="1375258"/>
                </a:lnTo>
                <a:lnTo>
                  <a:pt x="237100" y="1333203"/>
                </a:lnTo>
                <a:lnTo>
                  <a:pt x="289579" y="1280962"/>
                </a:lnTo>
                <a:lnTo>
                  <a:pt x="314678" y="1251220"/>
                </a:lnTo>
                <a:lnTo>
                  <a:pt x="323836" y="1239141"/>
                </a:lnTo>
                <a:lnTo>
                  <a:pt x="153116" y="1239141"/>
                </a:lnTo>
                <a:lnTo>
                  <a:pt x="153116" y="1081983"/>
                </a:lnTo>
                <a:close/>
              </a:path>
              <a:path w="612775" h="1550034">
                <a:moveTo>
                  <a:pt x="612477" y="0"/>
                </a:moveTo>
                <a:lnTo>
                  <a:pt x="611759" y="62230"/>
                </a:lnTo>
                <a:lnTo>
                  <a:pt x="609624" y="123815"/>
                </a:lnTo>
                <a:lnTo>
                  <a:pt x="606102" y="184677"/>
                </a:lnTo>
                <a:lnTo>
                  <a:pt x="601222" y="244735"/>
                </a:lnTo>
                <a:lnTo>
                  <a:pt x="595014" y="303910"/>
                </a:lnTo>
                <a:lnTo>
                  <a:pt x="587507" y="362124"/>
                </a:lnTo>
                <a:lnTo>
                  <a:pt x="578730" y="419297"/>
                </a:lnTo>
                <a:lnTo>
                  <a:pt x="568713" y="475349"/>
                </a:lnTo>
                <a:lnTo>
                  <a:pt x="557484" y="530202"/>
                </a:lnTo>
                <a:lnTo>
                  <a:pt x="545075" y="583777"/>
                </a:lnTo>
                <a:lnTo>
                  <a:pt x="531512" y="635993"/>
                </a:lnTo>
                <a:lnTo>
                  <a:pt x="516827" y="686773"/>
                </a:lnTo>
                <a:lnTo>
                  <a:pt x="501049" y="736036"/>
                </a:lnTo>
                <a:lnTo>
                  <a:pt x="484206" y="783703"/>
                </a:lnTo>
                <a:lnTo>
                  <a:pt x="466328" y="829695"/>
                </a:lnTo>
                <a:lnTo>
                  <a:pt x="447445" y="873934"/>
                </a:lnTo>
                <a:lnTo>
                  <a:pt x="427586" y="916339"/>
                </a:lnTo>
                <a:lnTo>
                  <a:pt x="406781" y="956832"/>
                </a:lnTo>
                <a:lnTo>
                  <a:pt x="385057" y="995333"/>
                </a:lnTo>
                <a:lnTo>
                  <a:pt x="362446" y="1031763"/>
                </a:lnTo>
                <a:lnTo>
                  <a:pt x="338977" y="1066043"/>
                </a:lnTo>
                <a:lnTo>
                  <a:pt x="314678" y="1098093"/>
                </a:lnTo>
                <a:lnTo>
                  <a:pt x="289579" y="1127835"/>
                </a:lnTo>
                <a:lnTo>
                  <a:pt x="237100" y="1180076"/>
                </a:lnTo>
                <a:lnTo>
                  <a:pt x="181774" y="1222131"/>
                </a:lnTo>
                <a:lnTo>
                  <a:pt x="153116" y="1239141"/>
                </a:lnTo>
                <a:lnTo>
                  <a:pt x="323836" y="1239141"/>
                </a:lnTo>
                <a:lnTo>
                  <a:pt x="362446" y="1184890"/>
                </a:lnTo>
                <a:lnTo>
                  <a:pt x="385057" y="1148460"/>
                </a:lnTo>
                <a:lnTo>
                  <a:pt x="406781" y="1109959"/>
                </a:lnTo>
                <a:lnTo>
                  <a:pt x="427586" y="1069466"/>
                </a:lnTo>
                <a:lnTo>
                  <a:pt x="447445" y="1027061"/>
                </a:lnTo>
                <a:lnTo>
                  <a:pt x="466328" y="982823"/>
                </a:lnTo>
                <a:lnTo>
                  <a:pt x="484206" y="936830"/>
                </a:lnTo>
                <a:lnTo>
                  <a:pt x="501049" y="889163"/>
                </a:lnTo>
                <a:lnTo>
                  <a:pt x="516827" y="839900"/>
                </a:lnTo>
                <a:lnTo>
                  <a:pt x="531512" y="789120"/>
                </a:lnTo>
                <a:lnTo>
                  <a:pt x="545075" y="736904"/>
                </a:lnTo>
                <a:lnTo>
                  <a:pt x="557484" y="683330"/>
                </a:lnTo>
                <a:lnTo>
                  <a:pt x="568713" y="628476"/>
                </a:lnTo>
                <a:lnTo>
                  <a:pt x="578730" y="572424"/>
                </a:lnTo>
                <a:lnTo>
                  <a:pt x="587507" y="515251"/>
                </a:lnTo>
                <a:lnTo>
                  <a:pt x="595014" y="457037"/>
                </a:lnTo>
                <a:lnTo>
                  <a:pt x="601222" y="397862"/>
                </a:lnTo>
                <a:lnTo>
                  <a:pt x="606102" y="337804"/>
                </a:lnTo>
                <a:lnTo>
                  <a:pt x="609624" y="276942"/>
                </a:lnTo>
                <a:lnTo>
                  <a:pt x="611759" y="215357"/>
                </a:lnTo>
                <a:lnTo>
                  <a:pt x="612477" y="153127"/>
                </a:lnTo>
                <a:lnTo>
                  <a:pt x="612477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8" name="object 98"/>
          <p:cNvSpPr/>
          <p:nvPr/>
        </p:nvSpPr>
        <p:spPr>
          <a:xfrm>
            <a:off x="8338923" y="2958094"/>
            <a:ext cx="278710" cy="616917"/>
          </a:xfrm>
          <a:custGeom>
            <a:avLst/>
            <a:gdLst/>
            <a:ahLst/>
            <a:cxnLst/>
            <a:rect l="l" t="t" r="r" b="b"/>
            <a:pathLst>
              <a:path w="612775" h="1356360">
                <a:moveTo>
                  <a:pt x="0" y="0"/>
                </a:moveTo>
                <a:lnTo>
                  <a:pt x="0" y="153116"/>
                </a:lnTo>
                <a:lnTo>
                  <a:pt x="31176" y="154750"/>
                </a:lnTo>
                <a:lnTo>
                  <a:pt x="61964" y="159600"/>
                </a:lnTo>
                <a:lnTo>
                  <a:pt x="122217" y="178643"/>
                </a:lnTo>
                <a:lnTo>
                  <a:pt x="180451" y="209636"/>
                </a:lnTo>
                <a:lnTo>
                  <a:pt x="236353" y="251968"/>
                </a:lnTo>
                <a:lnTo>
                  <a:pt x="289615" y="305028"/>
                </a:lnTo>
                <a:lnTo>
                  <a:pt x="315158" y="335391"/>
                </a:lnTo>
                <a:lnTo>
                  <a:pt x="339925" y="368207"/>
                </a:lnTo>
                <a:lnTo>
                  <a:pt x="363877" y="403400"/>
                </a:lnTo>
                <a:lnTo>
                  <a:pt x="386974" y="440893"/>
                </a:lnTo>
                <a:lnTo>
                  <a:pt x="409179" y="480611"/>
                </a:lnTo>
                <a:lnTo>
                  <a:pt x="430452" y="522477"/>
                </a:lnTo>
                <a:lnTo>
                  <a:pt x="450755" y="566414"/>
                </a:lnTo>
                <a:lnTo>
                  <a:pt x="470048" y="612347"/>
                </a:lnTo>
                <a:lnTo>
                  <a:pt x="488294" y="660199"/>
                </a:lnTo>
                <a:lnTo>
                  <a:pt x="505452" y="709894"/>
                </a:lnTo>
                <a:lnTo>
                  <a:pt x="521486" y="761355"/>
                </a:lnTo>
                <a:lnTo>
                  <a:pt x="536355" y="814506"/>
                </a:lnTo>
                <a:lnTo>
                  <a:pt x="550021" y="869271"/>
                </a:lnTo>
                <a:lnTo>
                  <a:pt x="562445" y="925574"/>
                </a:lnTo>
                <a:lnTo>
                  <a:pt x="573589" y="983338"/>
                </a:lnTo>
                <a:lnTo>
                  <a:pt x="583413" y="1042487"/>
                </a:lnTo>
                <a:lnTo>
                  <a:pt x="591879" y="1102944"/>
                </a:lnTo>
                <a:lnTo>
                  <a:pt x="598949" y="1164634"/>
                </a:lnTo>
                <a:lnTo>
                  <a:pt x="604582" y="1227480"/>
                </a:lnTo>
                <a:lnTo>
                  <a:pt x="608742" y="1291405"/>
                </a:lnTo>
                <a:lnTo>
                  <a:pt x="611388" y="1356334"/>
                </a:lnTo>
                <a:lnTo>
                  <a:pt x="611869" y="1337207"/>
                </a:lnTo>
                <a:lnTo>
                  <a:pt x="612212" y="1318071"/>
                </a:lnTo>
                <a:lnTo>
                  <a:pt x="612418" y="1298926"/>
                </a:lnTo>
                <a:lnTo>
                  <a:pt x="612487" y="1279776"/>
                </a:lnTo>
                <a:lnTo>
                  <a:pt x="611738" y="1215902"/>
                </a:lnTo>
                <a:lnTo>
                  <a:pt x="609512" y="1152839"/>
                </a:lnTo>
                <a:lnTo>
                  <a:pt x="605846" y="1090659"/>
                </a:lnTo>
                <a:lnTo>
                  <a:pt x="600774" y="1029437"/>
                </a:lnTo>
                <a:lnTo>
                  <a:pt x="594332" y="969246"/>
                </a:lnTo>
                <a:lnTo>
                  <a:pt x="586555" y="910159"/>
                </a:lnTo>
                <a:lnTo>
                  <a:pt x="577477" y="852249"/>
                </a:lnTo>
                <a:lnTo>
                  <a:pt x="567133" y="795589"/>
                </a:lnTo>
                <a:lnTo>
                  <a:pt x="555560" y="740253"/>
                </a:lnTo>
                <a:lnTo>
                  <a:pt x="542792" y="686315"/>
                </a:lnTo>
                <a:lnTo>
                  <a:pt x="528863" y="633847"/>
                </a:lnTo>
                <a:lnTo>
                  <a:pt x="513810" y="582923"/>
                </a:lnTo>
                <a:lnTo>
                  <a:pt x="497667" y="533616"/>
                </a:lnTo>
                <a:lnTo>
                  <a:pt x="480470" y="486000"/>
                </a:lnTo>
                <a:lnTo>
                  <a:pt x="462252" y="440148"/>
                </a:lnTo>
                <a:lnTo>
                  <a:pt x="443051" y="396132"/>
                </a:lnTo>
                <a:lnTo>
                  <a:pt x="422899" y="354027"/>
                </a:lnTo>
                <a:lnTo>
                  <a:pt x="401834" y="313906"/>
                </a:lnTo>
                <a:lnTo>
                  <a:pt x="379889" y="275842"/>
                </a:lnTo>
                <a:lnTo>
                  <a:pt x="357101" y="239909"/>
                </a:lnTo>
                <a:lnTo>
                  <a:pt x="333503" y="206179"/>
                </a:lnTo>
                <a:lnTo>
                  <a:pt x="309131" y="174726"/>
                </a:lnTo>
                <a:lnTo>
                  <a:pt x="284021" y="145624"/>
                </a:lnTo>
                <a:lnTo>
                  <a:pt x="231723" y="94763"/>
                </a:lnTo>
                <a:lnTo>
                  <a:pt x="176892" y="54184"/>
                </a:lnTo>
                <a:lnTo>
                  <a:pt x="119807" y="24472"/>
                </a:lnTo>
                <a:lnTo>
                  <a:pt x="60749" y="6215"/>
                </a:lnTo>
                <a:lnTo>
                  <a:pt x="30568" y="1566"/>
                </a:lnTo>
                <a:lnTo>
                  <a:pt x="0" y="0"/>
                </a:lnTo>
                <a:close/>
              </a:path>
            </a:pathLst>
          </a:custGeom>
          <a:solidFill>
            <a:srgbClr val="406898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9" name="object 99"/>
          <p:cNvSpPr/>
          <p:nvPr/>
        </p:nvSpPr>
        <p:spPr>
          <a:xfrm>
            <a:off x="8338923" y="2958094"/>
            <a:ext cx="278710" cy="1286976"/>
          </a:xfrm>
          <a:custGeom>
            <a:avLst/>
            <a:gdLst/>
            <a:ahLst/>
            <a:cxnLst/>
            <a:rect l="l" t="t" r="r" b="b"/>
            <a:pathLst>
              <a:path w="612775" h="2829559">
                <a:moveTo>
                  <a:pt x="611388" y="1356334"/>
                </a:moveTo>
                <a:lnTo>
                  <a:pt x="608742" y="1291405"/>
                </a:lnTo>
                <a:lnTo>
                  <a:pt x="604582" y="1227480"/>
                </a:lnTo>
                <a:lnTo>
                  <a:pt x="598949" y="1164634"/>
                </a:lnTo>
                <a:lnTo>
                  <a:pt x="591879" y="1102944"/>
                </a:lnTo>
                <a:lnTo>
                  <a:pt x="583413" y="1042487"/>
                </a:lnTo>
                <a:lnTo>
                  <a:pt x="573589" y="983338"/>
                </a:lnTo>
                <a:lnTo>
                  <a:pt x="562445" y="925574"/>
                </a:lnTo>
                <a:lnTo>
                  <a:pt x="550021" y="869271"/>
                </a:lnTo>
                <a:lnTo>
                  <a:pt x="536355" y="814506"/>
                </a:lnTo>
                <a:lnTo>
                  <a:pt x="521486" y="761355"/>
                </a:lnTo>
                <a:lnTo>
                  <a:pt x="505452" y="709894"/>
                </a:lnTo>
                <a:lnTo>
                  <a:pt x="488294" y="660199"/>
                </a:lnTo>
                <a:lnTo>
                  <a:pt x="470048" y="612347"/>
                </a:lnTo>
                <a:lnTo>
                  <a:pt x="450755" y="566414"/>
                </a:lnTo>
                <a:lnTo>
                  <a:pt x="430452" y="522477"/>
                </a:lnTo>
                <a:lnTo>
                  <a:pt x="409179" y="480611"/>
                </a:lnTo>
                <a:lnTo>
                  <a:pt x="386974" y="440893"/>
                </a:lnTo>
                <a:lnTo>
                  <a:pt x="363877" y="403400"/>
                </a:lnTo>
                <a:lnTo>
                  <a:pt x="339925" y="368207"/>
                </a:lnTo>
                <a:lnTo>
                  <a:pt x="315158" y="335391"/>
                </a:lnTo>
                <a:lnTo>
                  <a:pt x="289615" y="305028"/>
                </a:lnTo>
                <a:lnTo>
                  <a:pt x="263333" y="277195"/>
                </a:lnTo>
                <a:lnTo>
                  <a:pt x="208713" y="229423"/>
                </a:lnTo>
                <a:lnTo>
                  <a:pt x="151606" y="192684"/>
                </a:lnTo>
                <a:lnTo>
                  <a:pt x="92324" y="167589"/>
                </a:lnTo>
                <a:lnTo>
                  <a:pt x="31176" y="154750"/>
                </a:lnTo>
                <a:lnTo>
                  <a:pt x="0" y="153116"/>
                </a:lnTo>
                <a:lnTo>
                  <a:pt x="0" y="0"/>
                </a:lnTo>
                <a:lnTo>
                  <a:pt x="30568" y="1566"/>
                </a:lnTo>
                <a:lnTo>
                  <a:pt x="60749" y="6215"/>
                </a:lnTo>
                <a:lnTo>
                  <a:pt x="119807" y="24472"/>
                </a:lnTo>
                <a:lnTo>
                  <a:pt x="176892" y="54184"/>
                </a:lnTo>
                <a:lnTo>
                  <a:pt x="231723" y="94763"/>
                </a:lnTo>
                <a:lnTo>
                  <a:pt x="284021" y="145623"/>
                </a:lnTo>
                <a:lnTo>
                  <a:pt x="309131" y="174726"/>
                </a:lnTo>
                <a:lnTo>
                  <a:pt x="333503" y="206179"/>
                </a:lnTo>
                <a:lnTo>
                  <a:pt x="357101" y="239909"/>
                </a:lnTo>
                <a:lnTo>
                  <a:pt x="379889" y="275842"/>
                </a:lnTo>
                <a:lnTo>
                  <a:pt x="401834" y="313906"/>
                </a:lnTo>
                <a:lnTo>
                  <a:pt x="422899" y="354027"/>
                </a:lnTo>
                <a:lnTo>
                  <a:pt x="443051" y="396132"/>
                </a:lnTo>
                <a:lnTo>
                  <a:pt x="462252" y="440148"/>
                </a:lnTo>
                <a:lnTo>
                  <a:pt x="480469" y="486000"/>
                </a:lnTo>
                <a:lnTo>
                  <a:pt x="497667" y="533616"/>
                </a:lnTo>
                <a:lnTo>
                  <a:pt x="513810" y="582923"/>
                </a:lnTo>
                <a:lnTo>
                  <a:pt x="528863" y="633847"/>
                </a:lnTo>
                <a:lnTo>
                  <a:pt x="542792" y="686315"/>
                </a:lnTo>
                <a:lnTo>
                  <a:pt x="555560" y="740253"/>
                </a:lnTo>
                <a:lnTo>
                  <a:pt x="567133" y="795589"/>
                </a:lnTo>
                <a:lnTo>
                  <a:pt x="577477" y="852249"/>
                </a:lnTo>
                <a:lnTo>
                  <a:pt x="586554" y="910159"/>
                </a:lnTo>
                <a:lnTo>
                  <a:pt x="594332" y="969246"/>
                </a:lnTo>
                <a:lnTo>
                  <a:pt x="600774" y="1029437"/>
                </a:lnTo>
                <a:lnTo>
                  <a:pt x="605846" y="1090659"/>
                </a:lnTo>
                <a:lnTo>
                  <a:pt x="609512" y="1152839"/>
                </a:lnTo>
                <a:lnTo>
                  <a:pt x="611737" y="1215902"/>
                </a:lnTo>
                <a:lnTo>
                  <a:pt x="612487" y="1279776"/>
                </a:lnTo>
                <a:lnTo>
                  <a:pt x="612487" y="1432893"/>
                </a:lnTo>
                <a:lnTo>
                  <a:pt x="611769" y="1495123"/>
                </a:lnTo>
                <a:lnTo>
                  <a:pt x="609634" y="1556708"/>
                </a:lnTo>
                <a:lnTo>
                  <a:pt x="606112" y="1617570"/>
                </a:lnTo>
                <a:lnTo>
                  <a:pt x="601232" y="1677628"/>
                </a:lnTo>
                <a:lnTo>
                  <a:pt x="595024" y="1736803"/>
                </a:lnTo>
                <a:lnTo>
                  <a:pt x="587516" y="1795017"/>
                </a:lnTo>
                <a:lnTo>
                  <a:pt x="578739" y="1852190"/>
                </a:lnTo>
                <a:lnTo>
                  <a:pt x="568721" y="1908242"/>
                </a:lnTo>
                <a:lnTo>
                  <a:pt x="557493" y="1963095"/>
                </a:lnTo>
                <a:lnTo>
                  <a:pt x="545082" y="2016670"/>
                </a:lnTo>
                <a:lnTo>
                  <a:pt x="531520" y="2068886"/>
                </a:lnTo>
                <a:lnTo>
                  <a:pt x="516834" y="2119666"/>
                </a:lnTo>
                <a:lnTo>
                  <a:pt x="501055" y="2168929"/>
                </a:lnTo>
                <a:lnTo>
                  <a:pt x="484212" y="2216596"/>
                </a:lnTo>
                <a:lnTo>
                  <a:pt x="466335" y="2262588"/>
                </a:lnTo>
                <a:lnTo>
                  <a:pt x="447451" y="2306827"/>
                </a:lnTo>
                <a:lnTo>
                  <a:pt x="427592" y="2349232"/>
                </a:lnTo>
                <a:lnTo>
                  <a:pt x="406786" y="2389725"/>
                </a:lnTo>
                <a:lnTo>
                  <a:pt x="385063" y="2428226"/>
                </a:lnTo>
                <a:lnTo>
                  <a:pt x="362452" y="2464656"/>
                </a:lnTo>
                <a:lnTo>
                  <a:pt x="338983" y="2498936"/>
                </a:lnTo>
                <a:lnTo>
                  <a:pt x="314684" y="2530986"/>
                </a:lnTo>
                <a:lnTo>
                  <a:pt x="289586" y="2560728"/>
                </a:lnTo>
                <a:lnTo>
                  <a:pt x="237108" y="2612968"/>
                </a:lnTo>
                <a:lnTo>
                  <a:pt x="181783" y="2655024"/>
                </a:lnTo>
                <a:lnTo>
                  <a:pt x="153127" y="2672034"/>
                </a:lnTo>
                <a:lnTo>
                  <a:pt x="153127" y="2829192"/>
                </a:lnTo>
                <a:lnTo>
                  <a:pt x="0" y="2636111"/>
                </a:lnTo>
                <a:lnTo>
                  <a:pt x="153127" y="2361759"/>
                </a:lnTo>
                <a:lnTo>
                  <a:pt x="153127" y="2518917"/>
                </a:lnTo>
                <a:lnTo>
                  <a:pt x="209786" y="2482192"/>
                </a:lnTo>
                <a:lnTo>
                  <a:pt x="263717" y="2434965"/>
                </a:lnTo>
                <a:lnTo>
                  <a:pt x="314684" y="2377869"/>
                </a:lnTo>
                <a:lnTo>
                  <a:pt x="338983" y="2345819"/>
                </a:lnTo>
                <a:lnTo>
                  <a:pt x="362452" y="2311539"/>
                </a:lnTo>
                <a:lnTo>
                  <a:pt x="385063" y="2275109"/>
                </a:lnTo>
                <a:lnTo>
                  <a:pt x="406786" y="2236608"/>
                </a:lnTo>
                <a:lnTo>
                  <a:pt x="427592" y="2196115"/>
                </a:lnTo>
                <a:lnTo>
                  <a:pt x="447451" y="2153710"/>
                </a:lnTo>
                <a:lnTo>
                  <a:pt x="466335" y="2109472"/>
                </a:lnTo>
                <a:lnTo>
                  <a:pt x="484212" y="2063479"/>
                </a:lnTo>
                <a:lnTo>
                  <a:pt x="501055" y="2015812"/>
                </a:lnTo>
                <a:lnTo>
                  <a:pt x="516834" y="1966549"/>
                </a:lnTo>
                <a:lnTo>
                  <a:pt x="531520" y="1915770"/>
                </a:lnTo>
                <a:lnTo>
                  <a:pt x="545082" y="1863553"/>
                </a:lnTo>
                <a:lnTo>
                  <a:pt x="557493" y="1809979"/>
                </a:lnTo>
                <a:lnTo>
                  <a:pt x="568721" y="1755126"/>
                </a:lnTo>
                <a:lnTo>
                  <a:pt x="578739" y="1699073"/>
                </a:lnTo>
                <a:lnTo>
                  <a:pt x="587516" y="1641900"/>
                </a:lnTo>
                <a:lnTo>
                  <a:pt x="595024" y="1583687"/>
                </a:lnTo>
                <a:lnTo>
                  <a:pt x="601232" y="1524511"/>
                </a:lnTo>
                <a:lnTo>
                  <a:pt x="606112" y="1464453"/>
                </a:lnTo>
                <a:lnTo>
                  <a:pt x="609634" y="1403592"/>
                </a:lnTo>
                <a:lnTo>
                  <a:pt x="611769" y="1342006"/>
                </a:lnTo>
                <a:lnTo>
                  <a:pt x="612487" y="1279776"/>
                </a:lnTo>
              </a:path>
            </a:pathLst>
          </a:custGeom>
          <a:ln w="31410">
            <a:solidFill>
              <a:srgbClr val="385D8A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0" name="object 100"/>
          <p:cNvSpPr txBox="1"/>
          <p:nvPr/>
        </p:nvSpPr>
        <p:spPr>
          <a:xfrm>
            <a:off x="518337" y="1612764"/>
            <a:ext cx="1209573" cy="30416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31192" rIns="0" bIns="0" rtlCol="0">
            <a:spAutoFit/>
          </a:bodyPr>
          <a:lstStyle/>
          <a:p>
            <a:pPr marL="826770">
              <a:lnSpc>
                <a:spcPct val="100000"/>
              </a:lnSpc>
              <a:spcBef>
                <a:spcPts val="54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需求开发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367997" y="1860289"/>
            <a:ext cx="1459979" cy="866"/>
          </a:xfrm>
          <a:custGeom>
            <a:avLst/>
            <a:gdLst/>
            <a:ahLst/>
            <a:cxnLst/>
            <a:rect l="l" t="t" r="r" b="b"/>
            <a:pathLst>
              <a:path w="3209925" h="1905">
                <a:moveTo>
                  <a:pt x="0" y="0"/>
                </a:moveTo>
                <a:lnTo>
                  <a:pt x="3209670" y="1423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2" name="object 102"/>
          <p:cNvSpPr txBox="1"/>
          <p:nvPr/>
        </p:nvSpPr>
        <p:spPr>
          <a:xfrm>
            <a:off x="2249726" y="1632027"/>
            <a:ext cx="1209573" cy="304165"/>
          </a:xfrm>
          <a:prstGeom prst="rect">
            <a:avLst/>
          </a:prstGeom>
          <a:solidFill>
            <a:srgbClr val="F2DCDB"/>
          </a:solidFill>
        </p:spPr>
        <p:txBody>
          <a:bodyPr vert="horz" wrap="square" lIns="0" tIns="31192" rIns="0" bIns="0" rtlCol="0">
            <a:spAutoFit/>
          </a:bodyPr>
          <a:lstStyle/>
          <a:p>
            <a:pPr marL="826770">
              <a:lnSpc>
                <a:spcPct val="100000"/>
              </a:lnSpc>
              <a:spcBef>
                <a:spcPts val="54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系统设计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3968915" y="1639851"/>
            <a:ext cx="1209573" cy="30416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31192" rIns="0" bIns="0" rtlCol="0">
            <a:spAutoFit/>
          </a:bodyPr>
          <a:lstStyle/>
          <a:p>
            <a:pPr marL="701040">
              <a:lnSpc>
                <a:spcPct val="100000"/>
              </a:lnSpc>
              <a:spcBef>
                <a:spcPts val="54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实现与测试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818573" y="1887374"/>
            <a:ext cx="1459979" cy="866"/>
          </a:xfrm>
          <a:custGeom>
            <a:avLst/>
            <a:gdLst/>
            <a:ahLst/>
            <a:cxnLst/>
            <a:rect l="l" t="t" r="r" b="b"/>
            <a:pathLst>
              <a:path w="3209925" h="1905">
                <a:moveTo>
                  <a:pt x="0" y="0"/>
                </a:moveTo>
                <a:lnTo>
                  <a:pt x="3209670" y="1423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5" name="object 105"/>
          <p:cNvSpPr txBox="1"/>
          <p:nvPr/>
        </p:nvSpPr>
        <p:spPr>
          <a:xfrm>
            <a:off x="5650572" y="1632027"/>
            <a:ext cx="1209573" cy="30416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31192" rIns="0" bIns="0" rtlCol="0">
            <a:spAutoFit/>
          </a:bodyPr>
          <a:lstStyle/>
          <a:p>
            <a:pPr marL="826770">
              <a:lnSpc>
                <a:spcPct val="100000"/>
              </a:lnSpc>
              <a:spcBef>
                <a:spcPts val="54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系统测试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500230" y="1879550"/>
            <a:ext cx="1459979" cy="866"/>
          </a:xfrm>
          <a:custGeom>
            <a:avLst/>
            <a:gdLst/>
            <a:ahLst/>
            <a:cxnLst/>
            <a:rect l="l" t="t" r="r" b="b"/>
            <a:pathLst>
              <a:path w="3209925" h="1905">
                <a:moveTo>
                  <a:pt x="0" y="0"/>
                </a:moveTo>
                <a:lnTo>
                  <a:pt x="3209670" y="1423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7" name="object 107"/>
          <p:cNvSpPr txBox="1"/>
          <p:nvPr/>
        </p:nvSpPr>
        <p:spPr>
          <a:xfrm>
            <a:off x="7307981" y="1611468"/>
            <a:ext cx="1209573" cy="30416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31192" rIns="0" bIns="0" rtlCol="0">
            <a:spAutoFit/>
          </a:bodyPr>
          <a:lstStyle/>
          <a:p>
            <a:pPr marL="826770">
              <a:lnSpc>
                <a:spcPct val="100000"/>
              </a:lnSpc>
              <a:spcBef>
                <a:spcPts val="54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客户验收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412243" y="2607369"/>
            <a:ext cx="1706919" cy="687100"/>
          </a:xfrm>
          <a:custGeom>
            <a:avLst/>
            <a:gdLst/>
            <a:ahLst/>
            <a:cxnLst/>
            <a:rect l="l" t="t" r="r" b="b"/>
            <a:pathLst>
              <a:path w="3752850" h="1510664">
                <a:moveTo>
                  <a:pt x="3752792" y="309960"/>
                </a:moveTo>
                <a:lnTo>
                  <a:pt x="0" y="309960"/>
                </a:lnTo>
                <a:lnTo>
                  <a:pt x="0" y="1510571"/>
                </a:lnTo>
                <a:lnTo>
                  <a:pt x="3752792" y="1510571"/>
                </a:lnTo>
                <a:lnTo>
                  <a:pt x="3752792" y="309960"/>
                </a:lnTo>
                <a:close/>
              </a:path>
              <a:path w="3752850" h="1510664">
                <a:moveTo>
                  <a:pt x="1023234" y="0"/>
                </a:moveTo>
                <a:lnTo>
                  <a:pt x="625470" y="309960"/>
                </a:lnTo>
                <a:lnTo>
                  <a:pt x="1563666" y="309960"/>
                </a:lnTo>
                <a:lnTo>
                  <a:pt x="102323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9" name="object 109"/>
          <p:cNvSpPr/>
          <p:nvPr/>
        </p:nvSpPr>
        <p:spPr>
          <a:xfrm>
            <a:off x="4412243" y="2607369"/>
            <a:ext cx="1706919" cy="687100"/>
          </a:xfrm>
          <a:custGeom>
            <a:avLst/>
            <a:gdLst/>
            <a:ahLst/>
            <a:cxnLst/>
            <a:rect l="l" t="t" r="r" b="b"/>
            <a:pathLst>
              <a:path w="3752850" h="1510664">
                <a:moveTo>
                  <a:pt x="0" y="309960"/>
                </a:moveTo>
                <a:lnTo>
                  <a:pt x="625470" y="309960"/>
                </a:lnTo>
                <a:lnTo>
                  <a:pt x="1023234" y="0"/>
                </a:lnTo>
                <a:lnTo>
                  <a:pt x="1563666" y="309960"/>
                </a:lnTo>
                <a:lnTo>
                  <a:pt x="3752792" y="309960"/>
                </a:lnTo>
                <a:lnTo>
                  <a:pt x="3752792" y="510057"/>
                </a:lnTo>
                <a:lnTo>
                  <a:pt x="3752792" y="810217"/>
                </a:lnTo>
                <a:lnTo>
                  <a:pt x="3752792" y="1510571"/>
                </a:lnTo>
                <a:lnTo>
                  <a:pt x="1563666" y="1510571"/>
                </a:lnTo>
                <a:lnTo>
                  <a:pt x="625470" y="1510571"/>
                </a:lnTo>
                <a:lnTo>
                  <a:pt x="0" y="1510571"/>
                </a:lnTo>
                <a:lnTo>
                  <a:pt x="0" y="810217"/>
                </a:lnTo>
                <a:lnTo>
                  <a:pt x="0" y="510057"/>
                </a:lnTo>
                <a:lnTo>
                  <a:pt x="0" y="309960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0" name="object 110"/>
          <p:cNvSpPr txBox="1"/>
          <p:nvPr/>
        </p:nvSpPr>
        <p:spPr>
          <a:xfrm>
            <a:off x="4440755" y="2731143"/>
            <a:ext cx="1743310" cy="42037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solidFill>
                  <a:srgbClr val="1F497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：包括组件设计、接口设计、 数据库设计、</a:t>
            </a:r>
            <a:r>
              <a:rPr sz="885" spc="10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UI</a:t>
            </a:r>
            <a:r>
              <a:rPr sz="885" spc="25" dirty="0">
                <a:solidFill>
                  <a:srgbClr val="1F497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设计等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2132889" y="1886724"/>
            <a:ext cx="1459979" cy="866"/>
          </a:xfrm>
          <a:custGeom>
            <a:avLst/>
            <a:gdLst/>
            <a:ahLst/>
            <a:cxnLst/>
            <a:rect l="l" t="t" r="r" b="b"/>
            <a:pathLst>
              <a:path w="3209925" h="1905">
                <a:moveTo>
                  <a:pt x="0" y="0"/>
                </a:moveTo>
                <a:lnTo>
                  <a:pt x="3209670" y="1423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2" name="object 112"/>
          <p:cNvSpPr/>
          <p:nvPr/>
        </p:nvSpPr>
        <p:spPr>
          <a:xfrm>
            <a:off x="7183748" y="1888023"/>
            <a:ext cx="1459979" cy="866"/>
          </a:xfrm>
          <a:custGeom>
            <a:avLst/>
            <a:gdLst/>
            <a:ahLst/>
            <a:cxnLst/>
            <a:rect l="l" t="t" r="r" b="b"/>
            <a:pathLst>
              <a:path w="3209925" h="1905">
                <a:moveTo>
                  <a:pt x="0" y="0"/>
                </a:moveTo>
                <a:lnTo>
                  <a:pt x="3209670" y="1423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</p:spTree>
  </p:cSld>
  <p:clrMapOvr>
    <a:masterClrMapping/>
  </p:clrMapOvr>
  <p:transition>
    <p:cover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5646" y="1082181"/>
            <a:ext cx="2262028" cy="2533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实现与测试阶段工作流程</a:t>
            </a:r>
            <a:endParaRPr sz="161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458" y="2138292"/>
            <a:ext cx="978347" cy="31316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" name="object 5"/>
          <p:cNvSpPr txBox="1"/>
          <p:nvPr/>
        </p:nvSpPr>
        <p:spPr>
          <a:xfrm>
            <a:off x="624545" y="2202440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实现测试计划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71391" y="2148481"/>
            <a:ext cx="212325" cy="267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" name="object 7"/>
          <p:cNvSpPr txBox="1"/>
          <p:nvPr/>
        </p:nvSpPr>
        <p:spPr>
          <a:xfrm>
            <a:off x="1036626" y="2443541"/>
            <a:ext cx="697497" cy="4184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 marR="5080" indent="250825">
              <a:lnSpc>
                <a:spcPct val="101000"/>
              </a:lnSpc>
              <a:spcBef>
                <a:spcPts val="90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编码计划 集成测试计划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2935" y="2146373"/>
            <a:ext cx="224233" cy="269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" name="object 9"/>
          <p:cNvSpPr txBox="1"/>
          <p:nvPr/>
        </p:nvSpPr>
        <p:spPr>
          <a:xfrm>
            <a:off x="190079" y="2453521"/>
            <a:ext cx="210260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DE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86391" y="2216583"/>
            <a:ext cx="530318" cy="167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" name="object 11"/>
          <p:cNvSpPr/>
          <p:nvPr/>
        </p:nvSpPr>
        <p:spPr>
          <a:xfrm>
            <a:off x="1727914" y="2286437"/>
            <a:ext cx="391061" cy="0"/>
          </a:xfrm>
          <a:custGeom>
            <a:avLst/>
            <a:gdLst/>
            <a:ahLst/>
            <a:cxnLst/>
            <a:rect l="l" t="t" r="r" b="b"/>
            <a:pathLst>
              <a:path w="859789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2" name="object 12"/>
          <p:cNvSpPr/>
          <p:nvPr/>
        </p:nvSpPr>
        <p:spPr>
          <a:xfrm>
            <a:off x="2075887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4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3" name="object 13"/>
          <p:cNvSpPr/>
          <p:nvPr/>
        </p:nvSpPr>
        <p:spPr>
          <a:xfrm>
            <a:off x="1706486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4" name="object 14"/>
          <p:cNvSpPr/>
          <p:nvPr/>
        </p:nvSpPr>
        <p:spPr>
          <a:xfrm>
            <a:off x="2507585" y="2138292"/>
            <a:ext cx="1056066" cy="3131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5" name="object 15"/>
          <p:cNvSpPr txBox="1"/>
          <p:nvPr/>
        </p:nvSpPr>
        <p:spPr>
          <a:xfrm>
            <a:off x="2821705" y="2202440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编码实现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60370" y="2146372"/>
            <a:ext cx="240648" cy="269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7" name="object 17"/>
          <p:cNvSpPr txBox="1"/>
          <p:nvPr/>
        </p:nvSpPr>
        <p:spPr>
          <a:xfrm>
            <a:off x="3572519" y="2467544"/>
            <a:ext cx="35466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源代码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179327" y="2146373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9" name="object 19"/>
          <p:cNvSpPr txBox="1"/>
          <p:nvPr/>
        </p:nvSpPr>
        <p:spPr>
          <a:xfrm>
            <a:off x="2195656" y="2453521"/>
            <a:ext cx="210260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DE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57384" y="2216583"/>
            <a:ext cx="529747" cy="1674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1" name="object 21"/>
          <p:cNvSpPr/>
          <p:nvPr/>
        </p:nvSpPr>
        <p:spPr>
          <a:xfrm>
            <a:off x="3899349" y="2286437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2" name="object 22"/>
          <p:cNvSpPr/>
          <p:nvPr/>
        </p:nvSpPr>
        <p:spPr>
          <a:xfrm>
            <a:off x="4247321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3" name="object 23"/>
          <p:cNvSpPr/>
          <p:nvPr/>
        </p:nvSpPr>
        <p:spPr>
          <a:xfrm>
            <a:off x="3877920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4" name="object 24"/>
          <p:cNvSpPr/>
          <p:nvPr/>
        </p:nvSpPr>
        <p:spPr>
          <a:xfrm>
            <a:off x="452337" y="5522046"/>
            <a:ext cx="8234510" cy="270045"/>
          </a:xfrm>
          <a:custGeom>
            <a:avLst/>
            <a:gdLst/>
            <a:ahLst/>
            <a:cxnLst/>
            <a:rect l="l" t="t" r="r" b="b"/>
            <a:pathLst>
              <a:path w="18104485" h="593725">
                <a:moveTo>
                  <a:pt x="0" y="0"/>
                </a:moveTo>
                <a:lnTo>
                  <a:pt x="18104433" y="0"/>
                </a:lnTo>
                <a:lnTo>
                  <a:pt x="18104433" y="593588"/>
                </a:lnTo>
                <a:lnTo>
                  <a:pt x="0" y="59358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5" name="object 25"/>
          <p:cNvSpPr/>
          <p:nvPr/>
        </p:nvSpPr>
        <p:spPr>
          <a:xfrm>
            <a:off x="182935" y="2868590"/>
            <a:ext cx="1706919" cy="524206"/>
          </a:xfrm>
          <a:custGeom>
            <a:avLst/>
            <a:gdLst/>
            <a:ahLst/>
            <a:cxnLst/>
            <a:rect l="l" t="t" r="r" b="b"/>
            <a:pathLst>
              <a:path w="3752850" h="1152525">
                <a:moveTo>
                  <a:pt x="3752792" y="236386"/>
                </a:moveTo>
                <a:lnTo>
                  <a:pt x="0" y="236386"/>
                </a:lnTo>
                <a:lnTo>
                  <a:pt x="0" y="1151987"/>
                </a:lnTo>
                <a:lnTo>
                  <a:pt x="3752792" y="1151987"/>
                </a:lnTo>
                <a:lnTo>
                  <a:pt x="3752792" y="236386"/>
                </a:lnTo>
                <a:close/>
              </a:path>
              <a:path w="3752850" h="1152525">
                <a:moveTo>
                  <a:pt x="1023234" y="0"/>
                </a:moveTo>
                <a:lnTo>
                  <a:pt x="625470" y="236386"/>
                </a:lnTo>
                <a:lnTo>
                  <a:pt x="1563666" y="236386"/>
                </a:lnTo>
                <a:lnTo>
                  <a:pt x="102323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6" name="object 26"/>
          <p:cNvSpPr/>
          <p:nvPr/>
        </p:nvSpPr>
        <p:spPr>
          <a:xfrm>
            <a:off x="182935" y="2868590"/>
            <a:ext cx="1706919" cy="524206"/>
          </a:xfrm>
          <a:custGeom>
            <a:avLst/>
            <a:gdLst/>
            <a:ahLst/>
            <a:cxnLst/>
            <a:rect l="l" t="t" r="r" b="b"/>
            <a:pathLst>
              <a:path w="3752850" h="1152525">
                <a:moveTo>
                  <a:pt x="0" y="236386"/>
                </a:moveTo>
                <a:lnTo>
                  <a:pt x="625470" y="236386"/>
                </a:lnTo>
                <a:lnTo>
                  <a:pt x="1023234" y="0"/>
                </a:lnTo>
                <a:lnTo>
                  <a:pt x="1563666" y="236386"/>
                </a:lnTo>
                <a:lnTo>
                  <a:pt x="3752792" y="236386"/>
                </a:lnTo>
                <a:lnTo>
                  <a:pt x="3752792" y="388990"/>
                </a:lnTo>
                <a:lnTo>
                  <a:pt x="3752792" y="617890"/>
                </a:lnTo>
                <a:lnTo>
                  <a:pt x="3752792" y="1151987"/>
                </a:lnTo>
                <a:lnTo>
                  <a:pt x="1563666" y="1151987"/>
                </a:lnTo>
                <a:lnTo>
                  <a:pt x="625470" y="1151987"/>
                </a:lnTo>
                <a:lnTo>
                  <a:pt x="0" y="1151987"/>
                </a:lnTo>
                <a:lnTo>
                  <a:pt x="0" y="617890"/>
                </a:lnTo>
                <a:lnTo>
                  <a:pt x="0" y="388990"/>
                </a:lnTo>
                <a:lnTo>
                  <a:pt x="0" y="236386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7" name="object 27"/>
          <p:cNvSpPr txBox="1"/>
          <p:nvPr/>
        </p:nvSpPr>
        <p:spPr>
          <a:xfrm>
            <a:off x="211446" y="2958900"/>
            <a:ext cx="1743310" cy="42037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solidFill>
                  <a:srgbClr val="1F497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：实现与测试计划包括编码、 测试、测试环境、工具、资源。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89298" y="2921199"/>
            <a:ext cx="1056066" cy="3131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9" name="object 29"/>
          <p:cNvSpPr txBox="1"/>
          <p:nvPr/>
        </p:nvSpPr>
        <p:spPr>
          <a:xfrm>
            <a:off x="2669099" y="2985134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单元测试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566796" y="2931175"/>
            <a:ext cx="230065" cy="267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1" name="object 31"/>
          <p:cNvSpPr txBox="1"/>
          <p:nvPr/>
        </p:nvSpPr>
        <p:spPr>
          <a:xfrm>
            <a:off x="3421501" y="3226234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单元测试计划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61586" y="2929066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3" name="object 33"/>
          <p:cNvSpPr txBox="1"/>
          <p:nvPr/>
        </p:nvSpPr>
        <p:spPr>
          <a:xfrm>
            <a:off x="2177915" y="3236214"/>
            <a:ext cx="210260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DE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940183" y="3200073"/>
            <a:ext cx="167439" cy="6034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5" name="object 35"/>
          <p:cNvSpPr/>
          <p:nvPr/>
        </p:nvSpPr>
        <p:spPr>
          <a:xfrm>
            <a:off x="3024291" y="3227158"/>
            <a:ext cx="0" cy="464420"/>
          </a:xfrm>
          <a:custGeom>
            <a:avLst/>
            <a:gdLst/>
            <a:ahLst/>
            <a:cxnLst/>
            <a:rect l="l" t="t" r="r" b="b"/>
            <a:pathLst>
              <a:path h="1021079">
                <a:moveTo>
                  <a:pt x="0" y="0"/>
                </a:moveTo>
                <a:lnTo>
                  <a:pt x="0" y="526055"/>
                </a:lnTo>
                <a:lnTo>
                  <a:pt x="0" y="1021025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6" name="object 36"/>
          <p:cNvSpPr/>
          <p:nvPr/>
        </p:nvSpPr>
        <p:spPr>
          <a:xfrm>
            <a:off x="2999290" y="3648693"/>
            <a:ext cx="50254" cy="43034"/>
          </a:xfrm>
          <a:custGeom>
            <a:avLst/>
            <a:gdLst/>
            <a:ahLst/>
            <a:cxnLst/>
            <a:rect l="l" t="t" r="r" b="b"/>
            <a:pathLst>
              <a:path w="110490" h="94614">
                <a:moveTo>
                  <a:pt x="109937" y="0"/>
                </a:moveTo>
                <a:lnTo>
                  <a:pt x="54968" y="94232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7" name="object 37"/>
          <p:cNvSpPr/>
          <p:nvPr/>
        </p:nvSpPr>
        <p:spPr>
          <a:xfrm>
            <a:off x="3002862" y="3205725"/>
            <a:ext cx="42858" cy="428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8" name="object 38"/>
          <p:cNvSpPr/>
          <p:nvPr/>
        </p:nvSpPr>
        <p:spPr>
          <a:xfrm>
            <a:off x="2506442" y="3690390"/>
            <a:ext cx="1056066" cy="31316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9" name="object 39"/>
          <p:cNvSpPr txBox="1"/>
          <p:nvPr/>
        </p:nvSpPr>
        <p:spPr>
          <a:xfrm>
            <a:off x="2799911" y="3754089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系统集成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531874" y="3698021"/>
            <a:ext cx="240647" cy="2699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1" name="object 41"/>
          <p:cNvSpPr/>
          <p:nvPr/>
        </p:nvSpPr>
        <p:spPr>
          <a:xfrm>
            <a:off x="2178106" y="3698021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2" name="object 42"/>
          <p:cNvSpPr txBox="1"/>
          <p:nvPr/>
        </p:nvSpPr>
        <p:spPr>
          <a:xfrm>
            <a:off x="2194434" y="4005170"/>
            <a:ext cx="210260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DE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881573" y="2066287"/>
            <a:ext cx="1094925" cy="3131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4" name="object 44"/>
          <p:cNvSpPr txBox="1"/>
          <p:nvPr/>
        </p:nvSpPr>
        <p:spPr>
          <a:xfrm>
            <a:off x="6966335" y="2130428"/>
            <a:ext cx="9259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代码评审量化控制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967747" y="2074360"/>
            <a:ext cx="240632" cy="2699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6" name="object 46"/>
          <p:cNvSpPr txBox="1"/>
          <p:nvPr/>
        </p:nvSpPr>
        <p:spPr>
          <a:xfrm>
            <a:off x="7832472" y="2371528"/>
            <a:ext cx="514675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573116" y="2074360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8" name="object 48"/>
          <p:cNvSpPr txBox="1"/>
          <p:nvPr/>
        </p:nvSpPr>
        <p:spPr>
          <a:xfrm>
            <a:off x="6496867" y="2381508"/>
            <a:ext cx="395682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775" spc="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761502" y="4521298"/>
            <a:ext cx="1056066" cy="3508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0" name="object 50"/>
          <p:cNvSpPr txBox="1"/>
          <p:nvPr/>
        </p:nvSpPr>
        <p:spPr>
          <a:xfrm>
            <a:off x="5886049" y="4554507"/>
            <a:ext cx="80695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1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885" spc="1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885" spc="2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：OptQ</a:t>
            </a:r>
            <a:r>
              <a:rPr sz="885" spc="1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uest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787154" y="4567014"/>
            <a:ext cx="240633" cy="269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2" name="object 52"/>
          <p:cNvSpPr txBox="1"/>
          <p:nvPr/>
        </p:nvSpPr>
        <p:spPr>
          <a:xfrm>
            <a:off x="6676223" y="4864182"/>
            <a:ext cx="514675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433386" y="4567014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4" name="object 54"/>
          <p:cNvSpPr txBox="1"/>
          <p:nvPr/>
        </p:nvSpPr>
        <p:spPr>
          <a:xfrm>
            <a:off x="5371996" y="4874163"/>
            <a:ext cx="395682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775" spc="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687150" y="2114291"/>
            <a:ext cx="1056066" cy="3131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6" name="object 56"/>
          <p:cNvSpPr txBox="1"/>
          <p:nvPr/>
        </p:nvSpPr>
        <p:spPr>
          <a:xfrm>
            <a:off x="4980849" y="2178436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代码走查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712812" y="2122368"/>
            <a:ext cx="240636" cy="2699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8" name="object 58"/>
          <p:cNvSpPr txBox="1"/>
          <p:nvPr/>
        </p:nvSpPr>
        <p:spPr>
          <a:xfrm>
            <a:off x="5602440" y="2419536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代码走查报告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359044" y="2122368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0" name="object 60"/>
          <p:cNvSpPr txBox="1"/>
          <p:nvPr/>
        </p:nvSpPr>
        <p:spPr>
          <a:xfrm>
            <a:off x="4375373" y="2429517"/>
            <a:ext cx="210260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DE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010660" y="2216583"/>
            <a:ext cx="589751" cy="1674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2" name="object 62"/>
          <p:cNvSpPr/>
          <p:nvPr/>
        </p:nvSpPr>
        <p:spPr>
          <a:xfrm>
            <a:off x="6051871" y="2285429"/>
            <a:ext cx="450846" cy="1155"/>
          </a:xfrm>
          <a:custGeom>
            <a:avLst/>
            <a:gdLst/>
            <a:ahLst/>
            <a:cxnLst/>
            <a:rect l="l" t="t" r="r" b="b"/>
            <a:pathLst>
              <a:path w="991234" h="2539">
                <a:moveTo>
                  <a:pt x="-15705" y="1109"/>
                </a:moveTo>
                <a:lnTo>
                  <a:pt x="1006503" y="1109"/>
                </a:lnTo>
              </a:path>
            </a:pathLst>
          </a:custGeom>
          <a:ln w="3363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3" name="object 63"/>
          <p:cNvSpPr/>
          <p:nvPr/>
        </p:nvSpPr>
        <p:spPr>
          <a:xfrm>
            <a:off x="6459660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4" name="object 64"/>
          <p:cNvSpPr/>
          <p:nvPr/>
        </p:nvSpPr>
        <p:spPr>
          <a:xfrm>
            <a:off x="6030441" y="2264000"/>
            <a:ext cx="42860" cy="4286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5" name="object 65"/>
          <p:cNvSpPr/>
          <p:nvPr/>
        </p:nvSpPr>
        <p:spPr>
          <a:xfrm>
            <a:off x="2940183" y="2392022"/>
            <a:ext cx="167438" cy="5686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6" name="object 66"/>
          <p:cNvSpPr/>
          <p:nvPr/>
        </p:nvSpPr>
        <p:spPr>
          <a:xfrm>
            <a:off x="3024590" y="2419962"/>
            <a:ext cx="866" cy="429473"/>
          </a:xfrm>
          <a:custGeom>
            <a:avLst/>
            <a:gdLst/>
            <a:ahLst/>
            <a:cxnLst/>
            <a:rect l="l" t="t" r="r" b="b"/>
            <a:pathLst>
              <a:path w="1904" h="944245">
                <a:moveTo>
                  <a:pt x="654" y="-15705"/>
                </a:moveTo>
                <a:lnTo>
                  <a:pt x="654" y="959722"/>
                </a:lnTo>
              </a:path>
            </a:pathLst>
          </a:custGeom>
          <a:ln w="32719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7" name="object 67"/>
          <p:cNvSpPr/>
          <p:nvPr/>
        </p:nvSpPr>
        <p:spPr>
          <a:xfrm>
            <a:off x="2999588" y="2806471"/>
            <a:ext cx="50254" cy="43034"/>
          </a:xfrm>
          <a:custGeom>
            <a:avLst/>
            <a:gdLst/>
            <a:ahLst/>
            <a:cxnLst/>
            <a:rect l="l" t="t" r="r" b="b"/>
            <a:pathLst>
              <a:path w="110490" h="94614">
                <a:moveTo>
                  <a:pt x="109937" y="0"/>
                </a:moveTo>
                <a:lnTo>
                  <a:pt x="54968" y="94232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8" name="object 68"/>
          <p:cNvSpPr/>
          <p:nvPr/>
        </p:nvSpPr>
        <p:spPr>
          <a:xfrm>
            <a:off x="3003757" y="2398530"/>
            <a:ext cx="42858" cy="4286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9" name="object 69"/>
          <p:cNvSpPr/>
          <p:nvPr/>
        </p:nvSpPr>
        <p:spPr>
          <a:xfrm>
            <a:off x="3825954" y="3022919"/>
            <a:ext cx="530318" cy="1674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0" name="object 70"/>
          <p:cNvSpPr/>
          <p:nvPr/>
        </p:nvSpPr>
        <p:spPr>
          <a:xfrm>
            <a:off x="3867542" y="3093134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1" name="object 71"/>
          <p:cNvSpPr/>
          <p:nvPr/>
        </p:nvSpPr>
        <p:spPr>
          <a:xfrm>
            <a:off x="4215514" y="3068130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2" name="object 72"/>
          <p:cNvSpPr/>
          <p:nvPr/>
        </p:nvSpPr>
        <p:spPr>
          <a:xfrm>
            <a:off x="3846113" y="3071704"/>
            <a:ext cx="42860" cy="4286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3" name="object 73"/>
          <p:cNvSpPr/>
          <p:nvPr/>
        </p:nvSpPr>
        <p:spPr>
          <a:xfrm>
            <a:off x="4655148" y="2883482"/>
            <a:ext cx="1056066" cy="35316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4" name="object 74"/>
          <p:cNvSpPr txBox="1"/>
          <p:nvPr/>
        </p:nvSpPr>
        <p:spPr>
          <a:xfrm>
            <a:off x="4777602" y="2916558"/>
            <a:ext cx="811869" cy="4184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389255" marR="5080" indent="-377190">
              <a:lnSpc>
                <a:spcPct val="101000"/>
              </a:lnSpc>
              <a:spcBef>
                <a:spcPts val="90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（传统，交叉） 单元测试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681005" y="2929066"/>
            <a:ext cx="240641" cy="2699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6" name="object 76"/>
          <p:cNvSpPr txBox="1"/>
          <p:nvPr/>
        </p:nvSpPr>
        <p:spPr>
          <a:xfrm>
            <a:off x="5570633" y="3226234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单元测试报告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327237" y="2929066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8" name="object 78"/>
          <p:cNvSpPr txBox="1"/>
          <p:nvPr/>
        </p:nvSpPr>
        <p:spPr>
          <a:xfrm>
            <a:off x="4343566" y="3236214"/>
            <a:ext cx="210260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DE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917003" y="2915484"/>
            <a:ext cx="1094925" cy="31430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0" name="object 80"/>
          <p:cNvSpPr txBox="1"/>
          <p:nvPr/>
        </p:nvSpPr>
        <p:spPr>
          <a:xfrm>
            <a:off x="7002418" y="2980036"/>
            <a:ext cx="9259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单元测试量化控制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003831" y="2923968"/>
            <a:ext cx="240627" cy="2699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2" name="object 82"/>
          <p:cNvSpPr txBox="1"/>
          <p:nvPr/>
        </p:nvSpPr>
        <p:spPr>
          <a:xfrm>
            <a:off x="7868555" y="3221136"/>
            <a:ext cx="514675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609199" y="2923968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4" name="object 84"/>
          <p:cNvSpPr txBox="1"/>
          <p:nvPr/>
        </p:nvSpPr>
        <p:spPr>
          <a:xfrm>
            <a:off x="6532950" y="3231116"/>
            <a:ext cx="395682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775" spc="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2466439" y="4325858"/>
            <a:ext cx="1056066" cy="35202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6" name="object 86"/>
          <p:cNvSpPr txBox="1"/>
          <p:nvPr/>
        </p:nvSpPr>
        <p:spPr>
          <a:xfrm>
            <a:off x="2589140" y="4358176"/>
            <a:ext cx="811869" cy="4184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 marR="5080" indent="250825">
              <a:lnSpc>
                <a:spcPct val="101000"/>
              </a:lnSpc>
              <a:spcBef>
                <a:spcPts val="90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创建及发布 实现与测试基线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543983" y="4372793"/>
            <a:ext cx="230067" cy="267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8" name="object 88"/>
          <p:cNvSpPr txBox="1"/>
          <p:nvPr/>
        </p:nvSpPr>
        <p:spPr>
          <a:xfrm>
            <a:off x="3400930" y="4667852"/>
            <a:ext cx="1126393" cy="4184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484505" marR="5080" indent="-472440">
              <a:lnSpc>
                <a:spcPct val="101000"/>
              </a:lnSpc>
              <a:spcBef>
                <a:spcPts val="90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实现与测试基线(</a:t>
            </a:r>
            <a:r>
              <a:rPr sz="885" spc="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V1.0) 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基线发布报告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2138773" y="4370684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0" name="object 90"/>
          <p:cNvSpPr txBox="1"/>
          <p:nvPr/>
        </p:nvSpPr>
        <p:spPr>
          <a:xfrm>
            <a:off x="2038511" y="4677832"/>
            <a:ext cx="444203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CM+</a:t>
            </a:r>
            <a:r>
              <a:rPr sz="775" spc="-3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CB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3789951" y="3798396"/>
            <a:ext cx="530318" cy="16743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2" name="object 92"/>
          <p:cNvSpPr/>
          <p:nvPr/>
        </p:nvSpPr>
        <p:spPr>
          <a:xfrm>
            <a:off x="3831459" y="3868564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3" name="object 93"/>
          <p:cNvSpPr/>
          <p:nvPr/>
        </p:nvSpPr>
        <p:spPr>
          <a:xfrm>
            <a:off x="4179431" y="3843561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90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4" name="object 94"/>
          <p:cNvSpPr/>
          <p:nvPr/>
        </p:nvSpPr>
        <p:spPr>
          <a:xfrm>
            <a:off x="3810029" y="3847134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5" name="object 95"/>
          <p:cNvSpPr/>
          <p:nvPr/>
        </p:nvSpPr>
        <p:spPr>
          <a:xfrm>
            <a:off x="4618574" y="3696104"/>
            <a:ext cx="1057209" cy="31430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6" name="object 96"/>
          <p:cNvSpPr txBox="1"/>
          <p:nvPr/>
        </p:nvSpPr>
        <p:spPr>
          <a:xfrm>
            <a:off x="4798666" y="3760564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集成测试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644922" y="3704496"/>
            <a:ext cx="240636" cy="2699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8" name="object 98"/>
          <p:cNvSpPr txBox="1"/>
          <p:nvPr/>
        </p:nvSpPr>
        <p:spPr>
          <a:xfrm>
            <a:off x="5534550" y="4001664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集成测试报告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291153" y="3704496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0" name="object 100"/>
          <p:cNvSpPr txBox="1"/>
          <p:nvPr/>
        </p:nvSpPr>
        <p:spPr>
          <a:xfrm>
            <a:off x="3418072" y="3997358"/>
            <a:ext cx="1099533" cy="39052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967230" algn="l"/>
              </a:tabLst>
            </a:pPr>
            <a:r>
              <a:rPr sz="1330" spc="37" baseline="100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集成测试计划	</a:t>
            </a: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DE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935291" y="3690389"/>
            <a:ext cx="1096068" cy="31316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2" name="object 102"/>
          <p:cNvSpPr txBox="1"/>
          <p:nvPr/>
        </p:nvSpPr>
        <p:spPr>
          <a:xfrm>
            <a:off x="7021055" y="3754089"/>
            <a:ext cx="9259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集成测试量化控制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8022468" y="3698021"/>
            <a:ext cx="240624" cy="2699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4" name="object 104"/>
          <p:cNvSpPr txBox="1"/>
          <p:nvPr/>
        </p:nvSpPr>
        <p:spPr>
          <a:xfrm>
            <a:off x="7887192" y="3995189"/>
            <a:ext cx="514675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6627836" y="3698021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6" name="object 106"/>
          <p:cNvSpPr txBox="1"/>
          <p:nvPr/>
        </p:nvSpPr>
        <p:spPr>
          <a:xfrm>
            <a:off x="6551587" y="4005170"/>
            <a:ext cx="395682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775" spc="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959801" y="3024062"/>
            <a:ext cx="589751" cy="16743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8" name="object 108"/>
          <p:cNvSpPr/>
          <p:nvPr/>
        </p:nvSpPr>
        <p:spPr>
          <a:xfrm>
            <a:off x="6001260" y="3093134"/>
            <a:ext cx="450846" cy="1155"/>
          </a:xfrm>
          <a:custGeom>
            <a:avLst/>
            <a:gdLst/>
            <a:ahLst/>
            <a:cxnLst/>
            <a:rect l="l" t="t" r="r" b="b"/>
            <a:pathLst>
              <a:path w="991234" h="2539">
                <a:moveTo>
                  <a:pt x="-15705" y="1109"/>
                </a:moveTo>
                <a:lnTo>
                  <a:pt x="1006503" y="1109"/>
                </a:lnTo>
              </a:path>
            </a:pathLst>
          </a:custGeom>
          <a:ln w="3363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9" name="object 109"/>
          <p:cNvSpPr/>
          <p:nvPr/>
        </p:nvSpPr>
        <p:spPr>
          <a:xfrm>
            <a:off x="6409050" y="3069138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0" name="object 110"/>
          <p:cNvSpPr/>
          <p:nvPr/>
        </p:nvSpPr>
        <p:spPr>
          <a:xfrm>
            <a:off x="5979832" y="3071704"/>
            <a:ext cx="42860" cy="4286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1" name="object 111"/>
          <p:cNvSpPr/>
          <p:nvPr/>
        </p:nvSpPr>
        <p:spPr>
          <a:xfrm>
            <a:off x="5989517" y="3797258"/>
            <a:ext cx="590322" cy="16743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2" name="object 112"/>
          <p:cNvSpPr/>
          <p:nvPr/>
        </p:nvSpPr>
        <p:spPr>
          <a:xfrm>
            <a:off x="6031801" y="3866043"/>
            <a:ext cx="450846" cy="1155"/>
          </a:xfrm>
          <a:custGeom>
            <a:avLst/>
            <a:gdLst/>
            <a:ahLst/>
            <a:cxnLst/>
            <a:rect l="l" t="t" r="r" b="b"/>
            <a:pathLst>
              <a:path w="991234" h="2540">
                <a:moveTo>
                  <a:pt x="-15705" y="1109"/>
                </a:moveTo>
                <a:lnTo>
                  <a:pt x="1006503" y="1109"/>
                </a:lnTo>
              </a:path>
            </a:pathLst>
          </a:custGeom>
          <a:ln w="3363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3" name="object 113"/>
          <p:cNvSpPr/>
          <p:nvPr/>
        </p:nvSpPr>
        <p:spPr>
          <a:xfrm>
            <a:off x="6439590" y="3842046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90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4" name="object 114"/>
          <p:cNvSpPr/>
          <p:nvPr/>
        </p:nvSpPr>
        <p:spPr>
          <a:xfrm>
            <a:off x="6010374" y="3844613"/>
            <a:ext cx="42860" cy="4286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5" name="object 115"/>
          <p:cNvSpPr/>
          <p:nvPr/>
        </p:nvSpPr>
        <p:spPr>
          <a:xfrm>
            <a:off x="2929897" y="3960692"/>
            <a:ext cx="167439" cy="49431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6" name="object 116"/>
          <p:cNvSpPr/>
          <p:nvPr/>
        </p:nvSpPr>
        <p:spPr>
          <a:xfrm>
            <a:off x="3014301" y="3988394"/>
            <a:ext cx="578" cy="355536"/>
          </a:xfrm>
          <a:custGeom>
            <a:avLst/>
            <a:gdLst/>
            <a:ahLst/>
            <a:cxnLst/>
            <a:rect l="l" t="t" r="r" b="b"/>
            <a:pathLst>
              <a:path w="1270" h="781684">
                <a:moveTo>
                  <a:pt x="329" y="-15705"/>
                </a:moveTo>
                <a:lnTo>
                  <a:pt x="329" y="796868"/>
                </a:lnTo>
              </a:path>
            </a:pathLst>
          </a:custGeom>
          <a:ln w="3207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7" name="object 117"/>
          <p:cNvSpPr/>
          <p:nvPr/>
        </p:nvSpPr>
        <p:spPr>
          <a:xfrm>
            <a:off x="2989302" y="4300834"/>
            <a:ext cx="50254" cy="43034"/>
          </a:xfrm>
          <a:custGeom>
            <a:avLst/>
            <a:gdLst/>
            <a:ahLst/>
            <a:cxnLst/>
            <a:rect l="l" t="t" r="r" b="b"/>
            <a:pathLst>
              <a:path w="110490" h="94615">
                <a:moveTo>
                  <a:pt x="109937" y="0"/>
                </a:moveTo>
                <a:lnTo>
                  <a:pt x="54968" y="94232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8" name="object 118"/>
          <p:cNvSpPr/>
          <p:nvPr/>
        </p:nvSpPr>
        <p:spPr>
          <a:xfrm>
            <a:off x="2993173" y="3966961"/>
            <a:ext cx="42858" cy="4286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9" name="object 119"/>
          <p:cNvSpPr/>
          <p:nvPr/>
        </p:nvSpPr>
        <p:spPr>
          <a:xfrm>
            <a:off x="3505597" y="4922984"/>
            <a:ext cx="1706919" cy="524206"/>
          </a:xfrm>
          <a:custGeom>
            <a:avLst/>
            <a:gdLst/>
            <a:ahLst/>
            <a:cxnLst/>
            <a:rect l="l" t="t" r="r" b="b"/>
            <a:pathLst>
              <a:path w="3752850" h="1152525">
                <a:moveTo>
                  <a:pt x="3752792" y="236386"/>
                </a:moveTo>
                <a:lnTo>
                  <a:pt x="0" y="236386"/>
                </a:lnTo>
                <a:lnTo>
                  <a:pt x="0" y="1151987"/>
                </a:lnTo>
                <a:lnTo>
                  <a:pt x="3752792" y="1151987"/>
                </a:lnTo>
                <a:lnTo>
                  <a:pt x="3752792" y="236386"/>
                </a:lnTo>
                <a:close/>
              </a:path>
              <a:path w="3752850" h="1152525">
                <a:moveTo>
                  <a:pt x="1023234" y="0"/>
                </a:moveTo>
                <a:lnTo>
                  <a:pt x="625470" y="236386"/>
                </a:lnTo>
                <a:lnTo>
                  <a:pt x="1563666" y="236386"/>
                </a:lnTo>
                <a:lnTo>
                  <a:pt x="102323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20" name="object 120"/>
          <p:cNvSpPr/>
          <p:nvPr/>
        </p:nvSpPr>
        <p:spPr>
          <a:xfrm>
            <a:off x="3505597" y="4922984"/>
            <a:ext cx="1706919" cy="524206"/>
          </a:xfrm>
          <a:custGeom>
            <a:avLst/>
            <a:gdLst/>
            <a:ahLst/>
            <a:cxnLst/>
            <a:rect l="l" t="t" r="r" b="b"/>
            <a:pathLst>
              <a:path w="3752850" h="1152525">
                <a:moveTo>
                  <a:pt x="0" y="236386"/>
                </a:moveTo>
                <a:lnTo>
                  <a:pt x="625470" y="236386"/>
                </a:lnTo>
                <a:lnTo>
                  <a:pt x="1023234" y="0"/>
                </a:lnTo>
                <a:lnTo>
                  <a:pt x="1563666" y="236386"/>
                </a:lnTo>
                <a:lnTo>
                  <a:pt x="3752792" y="236386"/>
                </a:lnTo>
                <a:lnTo>
                  <a:pt x="3752792" y="388990"/>
                </a:lnTo>
                <a:lnTo>
                  <a:pt x="3752792" y="617890"/>
                </a:lnTo>
                <a:lnTo>
                  <a:pt x="3752792" y="1151987"/>
                </a:lnTo>
                <a:lnTo>
                  <a:pt x="1563666" y="1151987"/>
                </a:lnTo>
                <a:lnTo>
                  <a:pt x="625470" y="1151987"/>
                </a:lnTo>
                <a:lnTo>
                  <a:pt x="0" y="1151987"/>
                </a:lnTo>
                <a:lnTo>
                  <a:pt x="0" y="617890"/>
                </a:lnTo>
                <a:lnTo>
                  <a:pt x="0" y="388990"/>
                </a:lnTo>
                <a:lnTo>
                  <a:pt x="0" y="236386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21" name="object 121"/>
          <p:cNvSpPr txBox="1"/>
          <p:nvPr/>
        </p:nvSpPr>
        <p:spPr>
          <a:xfrm>
            <a:off x="3534108" y="5013294"/>
            <a:ext cx="1743310" cy="42037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2</a:t>
            </a:r>
            <a:r>
              <a:rPr sz="885" spc="25" dirty="0">
                <a:solidFill>
                  <a:srgbClr val="1F497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：实现与测试基线包括代码、 安装包、集成测试。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110143" y="3974479"/>
            <a:ext cx="668904" cy="727534"/>
          </a:xfrm>
          <a:custGeom>
            <a:avLst/>
            <a:gdLst/>
            <a:ahLst/>
            <a:cxnLst/>
            <a:rect l="l" t="t" r="r" b="b"/>
            <a:pathLst>
              <a:path w="1470659" h="1599565">
                <a:moveTo>
                  <a:pt x="0" y="0"/>
                </a:moveTo>
                <a:lnTo>
                  <a:pt x="0" y="1599547"/>
                </a:lnTo>
                <a:lnTo>
                  <a:pt x="1470502" y="1599547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23" name="object 123"/>
          <p:cNvSpPr/>
          <p:nvPr/>
        </p:nvSpPr>
        <p:spPr>
          <a:xfrm>
            <a:off x="5750404" y="4685337"/>
            <a:ext cx="28593" cy="33503"/>
          </a:xfrm>
          <a:custGeom>
            <a:avLst/>
            <a:gdLst/>
            <a:ahLst/>
            <a:cxnLst/>
            <a:rect l="l" t="t" r="r" b="b"/>
            <a:pathLst>
              <a:path w="62865" h="73659">
                <a:moveTo>
                  <a:pt x="0" y="0"/>
                </a:moveTo>
                <a:lnTo>
                  <a:pt x="62821" y="36645"/>
                </a:lnTo>
                <a:lnTo>
                  <a:pt x="0" y="73291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24" name="object 124"/>
          <p:cNvSpPr/>
          <p:nvPr/>
        </p:nvSpPr>
        <p:spPr>
          <a:xfrm>
            <a:off x="6800842" y="3994868"/>
            <a:ext cx="583414" cy="707317"/>
          </a:xfrm>
          <a:custGeom>
            <a:avLst/>
            <a:gdLst/>
            <a:ahLst/>
            <a:cxnLst/>
            <a:rect l="l" t="t" r="r" b="b"/>
            <a:pathLst>
              <a:path w="1282700" h="1555115">
                <a:moveTo>
                  <a:pt x="1282163" y="0"/>
                </a:moveTo>
                <a:lnTo>
                  <a:pt x="1282163" y="1554724"/>
                </a:lnTo>
                <a:lnTo>
                  <a:pt x="0" y="1554724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25" name="object 125"/>
          <p:cNvSpPr/>
          <p:nvPr/>
        </p:nvSpPr>
        <p:spPr>
          <a:xfrm>
            <a:off x="6800844" y="4685337"/>
            <a:ext cx="28593" cy="33503"/>
          </a:xfrm>
          <a:custGeom>
            <a:avLst/>
            <a:gdLst/>
            <a:ahLst/>
            <a:cxnLst/>
            <a:rect l="l" t="t" r="r" b="b"/>
            <a:pathLst>
              <a:path w="62865" h="73659">
                <a:moveTo>
                  <a:pt x="62821" y="73291"/>
                </a:moveTo>
                <a:lnTo>
                  <a:pt x="0" y="36645"/>
                </a:lnTo>
                <a:lnTo>
                  <a:pt x="62821" y="0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26" name="object 126"/>
          <p:cNvSpPr/>
          <p:nvPr/>
        </p:nvSpPr>
        <p:spPr>
          <a:xfrm>
            <a:off x="6332089" y="2217567"/>
            <a:ext cx="2208885" cy="2344919"/>
          </a:xfrm>
          <a:custGeom>
            <a:avLst/>
            <a:gdLst/>
            <a:ahLst/>
            <a:cxnLst/>
            <a:rect l="l" t="t" r="r" b="b"/>
            <a:pathLst>
              <a:path w="4856480" h="5155565">
                <a:moveTo>
                  <a:pt x="4855925" y="0"/>
                </a:moveTo>
                <a:lnTo>
                  <a:pt x="4855925" y="2582765"/>
                </a:lnTo>
                <a:lnTo>
                  <a:pt x="0" y="2582765"/>
                </a:lnTo>
                <a:lnTo>
                  <a:pt x="0" y="5155154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27" name="object 127"/>
          <p:cNvSpPr/>
          <p:nvPr/>
        </p:nvSpPr>
        <p:spPr>
          <a:xfrm>
            <a:off x="6315421" y="4533727"/>
            <a:ext cx="33503" cy="28593"/>
          </a:xfrm>
          <a:custGeom>
            <a:avLst/>
            <a:gdLst/>
            <a:ahLst/>
            <a:cxnLst/>
            <a:rect l="l" t="t" r="r" b="b"/>
            <a:pathLst>
              <a:path w="73659" h="62865">
                <a:moveTo>
                  <a:pt x="73291" y="0"/>
                </a:moveTo>
                <a:lnTo>
                  <a:pt x="36645" y="62821"/>
                </a:lnTo>
                <a:lnTo>
                  <a:pt x="0" y="0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28" name="object 128"/>
          <p:cNvSpPr/>
          <p:nvPr/>
        </p:nvSpPr>
        <p:spPr>
          <a:xfrm>
            <a:off x="7935326" y="2217567"/>
            <a:ext cx="605075" cy="866"/>
          </a:xfrm>
          <a:custGeom>
            <a:avLst/>
            <a:gdLst/>
            <a:ahLst/>
            <a:cxnLst/>
            <a:rect l="l" t="t" r="r" b="b"/>
            <a:pathLst>
              <a:path w="1330325" h="1905">
                <a:moveTo>
                  <a:pt x="0" y="0"/>
                </a:moveTo>
                <a:lnTo>
                  <a:pt x="1329865" y="1308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29" name="object 129"/>
          <p:cNvSpPr/>
          <p:nvPr/>
        </p:nvSpPr>
        <p:spPr>
          <a:xfrm>
            <a:off x="7383715" y="3199346"/>
            <a:ext cx="866" cy="188599"/>
          </a:xfrm>
          <a:custGeom>
            <a:avLst/>
            <a:gdLst/>
            <a:ahLst/>
            <a:cxnLst/>
            <a:rect l="l" t="t" r="r" b="b"/>
            <a:pathLst>
              <a:path w="1905" h="414654">
                <a:moveTo>
                  <a:pt x="1308" y="0"/>
                </a:moveTo>
                <a:lnTo>
                  <a:pt x="0" y="414233"/>
                </a:lnTo>
              </a:path>
            </a:pathLst>
          </a:custGeom>
          <a:ln w="10470">
            <a:solidFill>
              <a:srgbClr val="4774AB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30" name="object 130"/>
          <p:cNvSpPr txBox="1"/>
          <p:nvPr/>
        </p:nvSpPr>
        <p:spPr>
          <a:xfrm>
            <a:off x="518337" y="1612764"/>
            <a:ext cx="1209573" cy="30416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31192" rIns="0" bIns="0" rtlCol="0">
            <a:spAutoFit/>
          </a:bodyPr>
          <a:lstStyle/>
          <a:p>
            <a:pPr marL="826770">
              <a:lnSpc>
                <a:spcPct val="100000"/>
              </a:lnSpc>
              <a:spcBef>
                <a:spcPts val="54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需求开发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367997" y="1860289"/>
            <a:ext cx="1459979" cy="866"/>
          </a:xfrm>
          <a:custGeom>
            <a:avLst/>
            <a:gdLst/>
            <a:ahLst/>
            <a:cxnLst/>
            <a:rect l="l" t="t" r="r" b="b"/>
            <a:pathLst>
              <a:path w="3209925" h="1905">
                <a:moveTo>
                  <a:pt x="0" y="0"/>
                </a:moveTo>
                <a:lnTo>
                  <a:pt x="3209670" y="1423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32" name="object 132"/>
          <p:cNvSpPr txBox="1"/>
          <p:nvPr/>
        </p:nvSpPr>
        <p:spPr>
          <a:xfrm>
            <a:off x="2249726" y="1632027"/>
            <a:ext cx="1209573" cy="30416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31192" rIns="0" bIns="0" rtlCol="0">
            <a:spAutoFit/>
          </a:bodyPr>
          <a:lstStyle/>
          <a:p>
            <a:pPr marL="826770">
              <a:lnSpc>
                <a:spcPct val="100000"/>
              </a:lnSpc>
              <a:spcBef>
                <a:spcPts val="54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系统设计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3968915" y="1639851"/>
            <a:ext cx="1209573" cy="304165"/>
          </a:xfrm>
          <a:prstGeom prst="rect">
            <a:avLst/>
          </a:prstGeom>
          <a:solidFill>
            <a:srgbClr val="F2DCDB"/>
          </a:solidFill>
        </p:spPr>
        <p:txBody>
          <a:bodyPr vert="horz" wrap="square" lIns="0" tIns="31192" rIns="0" bIns="0" rtlCol="0">
            <a:spAutoFit/>
          </a:bodyPr>
          <a:lstStyle/>
          <a:p>
            <a:pPr marL="701040">
              <a:lnSpc>
                <a:spcPct val="100000"/>
              </a:lnSpc>
              <a:spcBef>
                <a:spcPts val="54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实现与测试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5650572" y="1632027"/>
            <a:ext cx="1209573" cy="30416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31192" rIns="0" bIns="0" rtlCol="0">
            <a:spAutoFit/>
          </a:bodyPr>
          <a:lstStyle/>
          <a:p>
            <a:pPr marL="826770">
              <a:lnSpc>
                <a:spcPct val="100000"/>
              </a:lnSpc>
              <a:spcBef>
                <a:spcPts val="54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系统测试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5500230" y="1879550"/>
            <a:ext cx="1459979" cy="866"/>
          </a:xfrm>
          <a:custGeom>
            <a:avLst/>
            <a:gdLst/>
            <a:ahLst/>
            <a:cxnLst/>
            <a:rect l="l" t="t" r="r" b="b"/>
            <a:pathLst>
              <a:path w="3209925" h="1905">
                <a:moveTo>
                  <a:pt x="0" y="0"/>
                </a:moveTo>
                <a:lnTo>
                  <a:pt x="3209670" y="1423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36" name="object 136"/>
          <p:cNvSpPr txBox="1"/>
          <p:nvPr/>
        </p:nvSpPr>
        <p:spPr>
          <a:xfrm>
            <a:off x="7307981" y="1611468"/>
            <a:ext cx="1209573" cy="30416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31192" rIns="0" bIns="0" rtlCol="0">
            <a:spAutoFit/>
          </a:bodyPr>
          <a:lstStyle/>
          <a:p>
            <a:pPr marL="826770">
              <a:lnSpc>
                <a:spcPct val="100000"/>
              </a:lnSpc>
              <a:spcBef>
                <a:spcPts val="54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客户验收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5646" y="1182732"/>
            <a:ext cx="2057544" cy="2533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系统测试阶段工作流程</a:t>
            </a:r>
            <a:endParaRPr sz="161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9935" y="5829843"/>
            <a:ext cx="115527" cy="480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885" spc="5" dirty="0">
                <a:latin typeface="Calibri" panose="020F0502020204030204"/>
                <a:cs typeface="Calibri" panose="020F0502020204030204"/>
              </a:rPr>
              <a:t>24</a:t>
            </a:r>
            <a:endParaRPr sz="88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458" y="2138292"/>
            <a:ext cx="978347" cy="31316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" name="object 5"/>
          <p:cNvSpPr/>
          <p:nvPr/>
        </p:nvSpPr>
        <p:spPr>
          <a:xfrm>
            <a:off x="1471391" y="2148481"/>
            <a:ext cx="212325" cy="267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" name="object 6"/>
          <p:cNvSpPr txBox="1"/>
          <p:nvPr/>
        </p:nvSpPr>
        <p:spPr>
          <a:xfrm>
            <a:off x="624545" y="2202440"/>
            <a:ext cx="879742" cy="92519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测试计划编写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916305">
              <a:lnSpc>
                <a:spcPct val="100000"/>
              </a:lnSpc>
              <a:spcBef>
                <a:spcPts val="183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测试计划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2935" y="2146373"/>
            <a:ext cx="224233" cy="269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" name="object 8"/>
          <p:cNvSpPr txBox="1"/>
          <p:nvPr/>
        </p:nvSpPr>
        <p:spPr>
          <a:xfrm>
            <a:off x="231808" y="2453521"/>
            <a:ext cx="126214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TS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86391" y="2216583"/>
            <a:ext cx="530318" cy="167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" name="object 10"/>
          <p:cNvSpPr/>
          <p:nvPr/>
        </p:nvSpPr>
        <p:spPr>
          <a:xfrm>
            <a:off x="1727914" y="2286437"/>
            <a:ext cx="391061" cy="0"/>
          </a:xfrm>
          <a:custGeom>
            <a:avLst/>
            <a:gdLst/>
            <a:ahLst/>
            <a:cxnLst/>
            <a:rect l="l" t="t" r="r" b="b"/>
            <a:pathLst>
              <a:path w="859789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" name="object 11"/>
          <p:cNvSpPr/>
          <p:nvPr/>
        </p:nvSpPr>
        <p:spPr>
          <a:xfrm>
            <a:off x="2075887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4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2" name="object 12"/>
          <p:cNvSpPr/>
          <p:nvPr/>
        </p:nvSpPr>
        <p:spPr>
          <a:xfrm>
            <a:off x="1706486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3" name="object 13"/>
          <p:cNvSpPr/>
          <p:nvPr/>
        </p:nvSpPr>
        <p:spPr>
          <a:xfrm>
            <a:off x="2507585" y="2138292"/>
            <a:ext cx="1056066" cy="3131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4" name="object 14"/>
          <p:cNvSpPr txBox="1"/>
          <p:nvPr/>
        </p:nvSpPr>
        <p:spPr>
          <a:xfrm>
            <a:off x="2686840" y="2202440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编写测试用例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60370" y="2146372"/>
            <a:ext cx="240648" cy="269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6" name="object 16"/>
          <p:cNvSpPr txBox="1"/>
          <p:nvPr/>
        </p:nvSpPr>
        <p:spPr>
          <a:xfrm>
            <a:off x="3304234" y="2443541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系统测试用例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79327" y="2146373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8" name="object 18"/>
          <p:cNvSpPr txBox="1"/>
          <p:nvPr/>
        </p:nvSpPr>
        <p:spPr>
          <a:xfrm>
            <a:off x="2237386" y="2453521"/>
            <a:ext cx="126214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TS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11855" y="3747536"/>
            <a:ext cx="1056066" cy="3531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0" name="object 20"/>
          <p:cNvSpPr/>
          <p:nvPr/>
        </p:nvSpPr>
        <p:spPr>
          <a:xfrm>
            <a:off x="7889104" y="3795204"/>
            <a:ext cx="230051" cy="267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1" name="object 21"/>
          <p:cNvSpPr txBox="1"/>
          <p:nvPr/>
        </p:nvSpPr>
        <p:spPr>
          <a:xfrm>
            <a:off x="5579745" y="5470525"/>
            <a:ext cx="3161665" cy="359410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37795" marR="1746885" indent="-125730">
              <a:lnSpc>
                <a:spcPct val="101000"/>
              </a:lnSpc>
              <a:spcBef>
                <a:spcPts val="90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创建及发布 测试基线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176020" marR="5080" indent="-327025">
              <a:lnSpc>
                <a:spcPct val="101000"/>
              </a:lnSpc>
              <a:spcBef>
                <a:spcPts val="615"/>
              </a:spcBef>
            </a:pPr>
            <a:r>
              <a:rPr sz="88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系统测试基线(v</a:t>
            </a:r>
            <a:r>
              <a:rPr sz="885" spc="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1.0) 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基线发布报告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483894" y="3793095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3" name="object 23"/>
          <p:cNvSpPr txBox="1"/>
          <p:nvPr/>
        </p:nvSpPr>
        <p:spPr>
          <a:xfrm>
            <a:off x="6383633" y="4100243"/>
            <a:ext cx="444203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CM+</a:t>
            </a:r>
            <a:r>
              <a:rPr sz="775" spc="-3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CB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857384" y="2216583"/>
            <a:ext cx="529747" cy="1674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5" name="object 25"/>
          <p:cNvSpPr/>
          <p:nvPr/>
        </p:nvSpPr>
        <p:spPr>
          <a:xfrm>
            <a:off x="3899349" y="2286437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6" name="object 26"/>
          <p:cNvSpPr/>
          <p:nvPr/>
        </p:nvSpPr>
        <p:spPr>
          <a:xfrm>
            <a:off x="4247321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7" name="object 27"/>
          <p:cNvSpPr/>
          <p:nvPr/>
        </p:nvSpPr>
        <p:spPr>
          <a:xfrm>
            <a:off x="3877920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8" name="object 28"/>
          <p:cNvSpPr/>
          <p:nvPr/>
        </p:nvSpPr>
        <p:spPr>
          <a:xfrm>
            <a:off x="441461" y="5624738"/>
            <a:ext cx="8234510" cy="270045"/>
          </a:xfrm>
          <a:custGeom>
            <a:avLst/>
            <a:gdLst/>
            <a:ahLst/>
            <a:cxnLst/>
            <a:rect l="l" t="t" r="r" b="b"/>
            <a:pathLst>
              <a:path w="18104485" h="593725">
                <a:moveTo>
                  <a:pt x="0" y="0"/>
                </a:moveTo>
                <a:lnTo>
                  <a:pt x="18104433" y="0"/>
                </a:lnTo>
                <a:lnTo>
                  <a:pt x="18104433" y="593588"/>
                </a:lnTo>
                <a:lnTo>
                  <a:pt x="0" y="59358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9" name="object 29"/>
          <p:cNvSpPr/>
          <p:nvPr/>
        </p:nvSpPr>
        <p:spPr>
          <a:xfrm>
            <a:off x="6824427" y="2142864"/>
            <a:ext cx="1094925" cy="31316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0" name="object 30"/>
          <p:cNvSpPr txBox="1"/>
          <p:nvPr/>
        </p:nvSpPr>
        <p:spPr>
          <a:xfrm>
            <a:off x="6909880" y="2206964"/>
            <a:ext cx="9259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系统测试量化控制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11293" y="2150896"/>
            <a:ext cx="240626" cy="2699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2" name="object 32"/>
          <p:cNvSpPr txBox="1"/>
          <p:nvPr/>
        </p:nvSpPr>
        <p:spPr>
          <a:xfrm>
            <a:off x="7776018" y="2448065"/>
            <a:ext cx="514675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516662" y="2150897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4" name="object 34"/>
          <p:cNvSpPr txBox="1"/>
          <p:nvPr/>
        </p:nvSpPr>
        <p:spPr>
          <a:xfrm>
            <a:off x="6440413" y="2458045"/>
            <a:ext cx="395682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775" spc="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53024" y="2460026"/>
            <a:ext cx="166867" cy="53031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6" name="object 36"/>
          <p:cNvSpPr/>
          <p:nvPr/>
        </p:nvSpPr>
        <p:spPr>
          <a:xfrm>
            <a:off x="7336404" y="2487228"/>
            <a:ext cx="0" cy="391061"/>
          </a:xfrm>
          <a:custGeom>
            <a:avLst/>
            <a:gdLst/>
            <a:ahLst/>
            <a:cxnLst/>
            <a:rect l="l" t="t" r="r" b="b"/>
            <a:pathLst>
              <a:path h="859789">
                <a:moveTo>
                  <a:pt x="0" y="0"/>
                </a:moveTo>
                <a:lnTo>
                  <a:pt x="0" y="445194"/>
                </a:lnTo>
                <a:lnTo>
                  <a:pt x="0" y="859281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7" name="object 37"/>
          <p:cNvSpPr/>
          <p:nvPr/>
        </p:nvSpPr>
        <p:spPr>
          <a:xfrm>
            <a:off x="7311402" y="2835200"/>
            <a:ext cx="50254" cy="43034"/>
          </a:xfrm>
          <a:custGeom>
            <a:avLst/>
            <a:gdLst/>
            <a:ahLst/>
            <a:cxnLst/>
            <a:rect l="l" t="t" r="r" b="b"/>
            <a:pathLst>
              <a:path w="110490" h="94614">
                <a:moveTo>
                  <a:pt x="109937" y="0"/>
                </a:moveTo>
                <a:lnTo>
                  <a:pt x="54968" y="94232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8" name="object 38"/>
          <p:cNvSpPr/>
          <p:nvPr/>
        </p:nvSpPr>
        <p:spPr>
          <a:xfrm>
            <a:off x="7314975" y="2465796"/>
            <a:ext cx="42858" cy="4286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9" name="object 39"/>
          <p:cNvSpPr/>
          <p:nvPr/>
        </p:nvSpPr>
        <p:spPr>
          <a:xfrm>
            <a:off x="6845000" y="2920056"/>
            <a:ext cx="1056065" cy="350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0" name="object 40"/>
          <p:cNvSpPr txBox="1"/>
          <p:nvPr/>
        </p:nvSpPr>
        <p:spPr>
          <a:xfrm>
            <a:off x="6969325" y="2952962"/>
            <a:ext cx="80695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1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885" spc="1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885" spc="2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：OptQ</a:t>
            </a:r>
            <a:r>
              <a:rPr sz="885" spc="1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uest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870431" y="2965471"/>
            <a:ext cx="240624" cy="2699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2" name="object 42"/>
          <p:cNvSpPr txBox="1"/>
          <p:nvPr/>
        </p:nvSpPr>
        <p:spPr>
          <a:xfrm>
            <a:off x="7759498" y="3262639"/>
            <a:ext cx="514675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516662" y="2965471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4" name="object 44"/>
          <p:cNvSpPr txBox="1"/>
          <p:nvPr/>
        </p:nvSpPr>
        <p:spPr>
          <a:xfrm>
            <a:off x="6425543" y="3272619"/>
            <a:ext cx="454312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PM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775" spc="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A2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95884" y="3266934"/>
            <a:ext cx="167439" cy="5297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6" name="object 46"/>
          <p:cNvSpPr/>
          <p:nvPr/>
        </p:nvSpPr>
        <p:spPr>
          <a:xfrm>
            <a:off x="7379963" y="3294424"/>
            <a:ext cx="0" cy="391061"/>
          </a:xfrm>
          <a:custGeom>
            <a:avLst/>
            <a:gdLst/>
            <a:ahLst/>
            <a:cxnLst/>
            <a:rect l="l" t="t" r="r" b="b"/>
            <a:pathLst>
              <a:path h="859789">
                <a:moveTo>
                  <a:pt x="0" y="0"/>
                </a:moveTo>
                <a:lnTo>
                  <a:pt x="0" y="445194"/>
                </a:lnTo>
                <a:lnTo>
                  <a:pt x="0" y="859281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7" name="object 47"/>
          <p:cNvSpPr/>
          <p:nvPr/>
        </p:nvSpPr>
        <p:spPr>
          <a:xfrm>
            <a:off x="7354962" y="3642395"/>
            <a:ext cx="50254" cy="43034"/>
          </a:xfrm>
          <a:custGeom>
            <a:avLst/>
            <a:gdLst/>
            <a:ahLst/>
            <a:cxnLst/>
            <a:rect l="l" t="t" r="r" b="b"/>
            <a:pathLst>
              <a:path w="110490" h="94614">
                <a:moveTo>
                  <a:pt x="109937" y="0"/>
                </a:moveTo>
                <a:lnTo>
                  <a:pt x="54968" y="94232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8" name="object 48"/>
          <p:cNvSpPr/>
          <p:nvPr/>
        </p:nvSpPr>
        <p:spPr>
          <a:xfrm>
            <a:off x="7358534" y="3272992"/>
            <a:ext cx="42858" cy="428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9" name="object 49"/>
          <p:cNvSpPr/>
          <p:nvPr/>
        </p:nvSpPr>
        <p:spPr>
          <a:xfrm>
            <a:off x="4687150" y="2114291"/>
            <a:ext cx="1056065" cy="3131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0" name="object 50"/>
          <p:cNvSpPr txBox="1"/>
          <p:nvPr/>
        </p:nvSpPr>
        <p:spPr>
          <a:xfrm>
            <a:off x="4980849" y="2178436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执行测试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712812" y="2122368"/>
            <a:ext cx="240636" cy="2699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2" name="object 52"/>
          <p:cNvSpPr txBox="1"/>
          <p:nvPr/>
        </p:nvSpPr>
        <p:spPr>
          <a:xfrm>
            <a:off x="5602440" y="2419536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系统测试报告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359044" y="2122368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4" name="object 54"/>
          <p:cNvSpPr txBox="1"/>
          <p:nvPr/>
        </p:nvSpPr>
        <p:spPr>
          <a:xfrm>
            <a:off x="4333085" y="2429517"/>
            <a:ext cx="126214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TS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010089" y="2215440"/>
            <a:ext cx="529747" cy="1674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6" name="object 56"/>
          <p:cNvSpPr/>
          <p:nvPr/>
        </p:nvSpPr>
        <p:spPr>
          <a:xfrm>
            <a:off x="6051871" y="2285429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7" name="object 57"/>
          <p:cNvSpPr/>
          <p:nvPr/>
        </p:nvSpPr>
        <p:spPr>
          <a:xfrm>
            <a:off x="6399843" y="2260425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8" name="object 58"/>
          <p:cNvSpPr/>
          <p:nvPr/>
        </p:nvSpPr>
        <p:spPr>
          <a:xfrm>
            <a:off x="6030441" y="2264000"/>
            <a:ext cx="42860" cy="428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9" name="object 59"/>
          <p:cNvSpPr/>
          <p:nvPr/>
        </p:nvSpPr>
        <p:spPr>
          <a:xfrm>
            <a:off x="4625194" y="2430180"/>
            <a:ext cx="1706919" cy="1133325"/>
          </a:xfrm>
          <a:custGeom>
            <a:avLst/>
            <a:gdLst/>
            <a:ahLst/>
            <a:cxnLst/>
            <a:rect l="l" t="t" r="r" b="b"/>
            <a:pathLst>
              <a:path w="3752850" h="2491740">
                <a:moveTo>
                  <a:pt x="3752792" y="511282"/>
                </a:moveTo>
                <a:lnTo>
                  <a:pt x="0" y="511282"/>
                </a:lnTo>
                <a:lnTo>
                  <a:pt x="0" y="2491705"/>
                </a:lnTo>
                <a:lnTo>
                  <a:pt x="3752792" y="2491705"/>
                </a:lnTo>
                <a:lnTo>
                  <a:pt x="3752792" y="511282"/>
                </a:lnTo>
                <a:close/>
              </a:path>
              <a:path w="3752850" h="2491740">
                <a:moveTo>
                  <a:pt x="1023234" y="0"/>
                </a:moveTo>
                <a:lnTo>
                  <a:pt x="625470" y="511282"/>
                </a:lnTo>
                <a:lnTo>
                  <a:pt x="1563666" y="511282"/>
                </a:lnTo>
                <a:lnTo>
                  <a:pt x="102323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0" name="object 60"/>
          <p:cNvSpPr/>
          <p:nvPr/>
        </p:nvSpPr>
        <p:spPr>
          <a:xfrm>
            <a:off x="4625194" y="2430180"/>
            <a:ext cx="1706919" cy="1133325"/>
          </a:xfrm>
          <a:custGeom>
            <a:avLst/>
            <a:gdLst/>
            <a:ahLst/>
            <a:cxnLst/>
            <a:rect l="l" t="t" r="r" b="b"/>
            <a:pathLst>
              <a:path w="3752850" h="2491740">
                <a:moveTo>
                  <a:pt x="0" y="511282"/>
                </a:moveTo>
                <a:lnTo>
                  <a:pt x="625470" y="511282"/>
                </a:lnTo>
                <a:lnTo>
                  <a:pt x="1023234" y="0"/>
                </a:lnTo>
                <a:lnTo>
                  <a:pt x="1563666" y="511282"/>
                </a:lnTo>
                <a:lnTo>
                  <a:pt x="3752792" y="511282"/>
                </a:lnTo>
                <a:lnTo>
                  <a:pt x="3752792" y="841356"/>
                </a:lnTo>
                <a:lnTo>
                  <a:pt x="3752792" y="1336462"/>
                </a:lnTo>
                <a:lnTo>
                  <a:pt x="3752792" y="2491705"/>
                </a:lnTo>
                <a:lnTo>
                  <a:pt x="1563666" y="2491705"/>
                </a:lnTo>
                <a:lnTo>
                  <a:pt x="625470" y="2491705"/>
                </a:lnTo>
                <a:lnTo>
                  <a:pt x="0" y="2491705"/>
                </a:lnTo>
                <a:lnTo>
                  <a:pt x="0" y="1336462"/>
                </a:lnTo>
                <a:lnTo>
                  <a:pt x="0" y="841356"/>
                </a:lnTo>
                <a:lnTo>
                  <a:pt x="0" y="511282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1" name="object 61"/>
          <p:cNvSpPr txBox="1"/>
          <p:nvPr/>
        </p:nvSpPr>
        <p:spPr>
          <a:xfrm>
            <a:off x="4653706" y="2645522"/>
            <a:ext cx="1628937" cy="83566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solidFill>
                  <a:srgbClr val="1F497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：执行测试包括五方面的主 要工作：搭建测试环境；执行测 试用例</a:t>
            </a:r>
            <a:r>
              <a:rPr sz="885" spc="20" dirty="0">
                <a:solidFill>
                  <a:srgbClr val="1F497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r>
              <a:rPr sz="885" spc="20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BUG</a:t>
            </a:r>
            <a:r>
              <a:rPr sz="885" spc="25" dirty="0">
                <a:solidFill>
                  <a:srgbClr val="1F497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跟踪</a:t>
            </a:r>
            <a:r>
              <a:rPr sz="885" spc="20" dirty="0">
                <a:solidFill>
                  <a:srgbClr val="1F497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r>
              <a:rPr sz="885" spc="20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BUG</a:t>
            </a:r>
            <a:r>
              <a:rPr sz="885" spc="25" dirty="0">
                <a:solidFill>
                  <a:srgbClr val="1F497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分析 统计；测试工作总结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332088" y="4227704"/>
            <a:ext cx="1706919" cy="815913"/>
          </a:xfrm>
          <a:custGeom>
            <a:avLst/>
            <a:gdLst/>
            <a:ahLst/>
            <a:cxnLst/>
            <a:rect l="l" t="t" r="r" b="b"/>
            <a:pathLst>
              <a:path w="3752850" h="1793875">
                <a:moveTo>
                  <a:pt x="3752792" y="367976"/>
                </a:moveTo>
                <a:lnTo>
                  <a:pt x="0" y="367976"/>
                </a:lnTo>
                <a:lnTo>
                  <a:pt x="0" y="1793278"/>
                </a:lnTo>
                <a:lnTo>
                  <a:pt x="3752792" y="1793278"/>
                </a:lnTo>
                <a:lnTo>
                  <a:pt x="3752792" y="367976"/>
                </a:lnTo>
                <a:close/>
              </a:path>
              <a:path w="3752850" h="1793875">
                <a:moveTo>
                  <a:pt x="1023234" y="0"/>
                </a:moveTo>
                <a:lnTo>
                  <a:pt x="625470" y="367976"/>
                </a:lnTo>
                <a:lnTo>
                  <a:pt x="1563666" y="367976"/>
                </a:lnTo>
                <a:lnTo>
                  <a:pt x="102323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3" name="object 63"/>
          <p:cNvSpPr/>
          <p:nvPr/>
        </p:nvSpPr>
        <p:spPr>
          <a:xfrm>
            <a:off x="6332088" y="4227704"/>
            <a:ext cx="1706919" cy="815913"/>
          </a:xfrm>
          <a:custGeom>
            <a:avLst/>
            <a:gdLst/>
            <a:ahLst/>
            <a:cxnLst/>
            <a:rect l="l" t="t" r="r" b="b"/>
            <a:pathLst>
              <a:path w="3752850" h="1793875">
                <a:moveTo>
                  <a:pt x="0" y="367976"/>
                </a:moveTo>
                <a:lnTo>
                  <a:pt x="625470" y="367976"/>
                </a:lnTo>
                <a:lnTo>
                  <a:pt x="1023234" y="0"/>
                </a:lnTo>
                <a:lnTo>
                  <a:pt x="1563666" y="367976"/>
                </a:lnTo>
                <a:lnTo>
                  <a:pt x="3752792" y="367976"/>
                </a:lnTo>
                <a:lnTo>
                  <a:pt x="3752792" y="605524"/>
                </a:lnTo>
                <a:lnTo>
                  <a:pt x="3752792" y="961858"/>
                </a:lnTo>
                <a:lnTo>
                  <a:pt x="3752792" y="1793278"/>
                </a:lnTo>
                <a:lnTo>
                  <a:pt x="1563666" y="1793278"/>
                </a:lnTo>
                <a:lnTo>
                  <a:pt x="625470" y="1793278"/>
                </a:lnTo>
                <a:lnTo>
                  <a:pt x="0" y="1793278"/>
                </a:lnTo>
                <a:lnTo>
                  <a:pt x="0" y="961858"/>
                </a:lnTo>
                <a:lnTo>
                  <a:pt x="0" y="605524"/>
                </a:lnTo>
                <a:lnTo>
                  <a:pt x="0" y="367976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4" name="object 64"/>
          <p:cNvSpPr txBox="1"/>
          <p:nvPr/>
        </p:nvSpPr>
        <p:spPr>
          <a:xfrm>
            <a:off x="6360598" y="4377866"/>
            <a:ext cx="1628937" cy="62801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 algn="just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2</a:t>
            </a:r>
            <a:r>
              <a:rPr sz="885" spc="25" dirty="0">
                <a:solidFill>
                  <a:srgbClr val="1F497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：测试基线包括测试计划、 系统测试用例、安装手册、用户 操作手册等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69970" y="5674166"/>
            <a:ext cx="4136461" cy="286385"/>
          </a:xfrm>
          <a:prstGeom prst="rect">
            <a:avLst/>
          </a:prstGeom>
        </p:spPr>
        <p:txBody>
          <a:bodyPr vert="horz" wrap="square" lIns="0" tIns="1386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RP1＝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项目成员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｜RP2＝RP1+SM+QA+CM+PMO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人员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人力部人员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财务部人员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5646" y="1058272"/>
            <a:ext cx="1648288" cy="50228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用户验收工作流程</a:t>
            </a:r>
            <a:endParaRPr sz="161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39935" y="5829843"/>
            <a:ext cx="115527" cy="480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885" spc="5" dirty="0">
                <a:latin typeface="Calibri" panose="020F0502020204030204"/>
                <a:cs typeface="Calibri" panose="020F0502020204030204"/>
              </a:rPr>
              <a:t>25</a:t>
            </a:r>
            <a:endParaRPr sz="88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844" y="1673839"/>
            <a:ext cx="1209573" cy="30416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31192" rIns="0" bIns="0" rtlCol="0">
            <a:spAutoFit/>
          </a:bodyPr>
          <a:lstStyle/>
          <a:p>
            <a:pPr marL="826770">
              <a:lnSpc>
                <a:spcPct val="100000"/>
              </a:lnSpc>
              <a:spcBef>
                <a:spcPts val="54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需求开发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1502" y="1921363"/>
            <a:ext cx="1459979" cy="866"/>
          </a:xfrm>
          <a:custGeom>
            <a:avLst/>
            <a:gdLst/>
            <a:ahLst/>
            <a:cxnLst/>
            <a:rect l="l" t="t" r="r" b="b"/>
            <a:pathLst>
              <a:path w="3209925" h="1905">
                <a:moveTo>
                  <a:pt x="0" y="0"/>
                </a:moveTo>
                <a:lnTo>
                  <a:pt x="3209670" y="1423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" name="object 6"/>
          <p:cNvSpPr/>
          <p:nvPr/>
        </p:nvSpPr>
        <p:spPr>
          <a:xfrm>
            <a:off x="483458" y="2138292"/>
            <a:ext cx="978347" cy="31316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" name="object 7"/>
          <p:cNvSpPr/>
          <p:nvPr/>
        </p:nvSpPr>
        <p:spPr>
          <a:xfrm>
            <a:off x="1471391" y="2148481"/>
            <a:ext cx="212325" cy="267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" name="object 8"/>
          <p:cNvSpPr txBox="1"/>
          <p:nvPr/>
        </p:nvSpPr>
        <p:spPr>
          <a:xfrm>
            <a:off x="738838" y="2202440"/>
            <a:ext cx="765658" cy="92519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验收准备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664845">
              <a:lnSpc>
                <a:spcPct val="100000"/>
              </a:lnSpc>
              <a:spcBef>
                <a:spcPts val="183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验收计划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2935" y="2146373"/>
            <a:ext cx="224233" cy="269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" name="object 10"/>
          <p:cNvSpPr txBox="1"/>
          <p:nvPr/>
        </p:nvSpPr>
        <p:spPr>
          <a:xfrm>
            <a:off x="209520" y="2453521"/>
            <a:ext cx="170403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sz="775" spc="3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M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86391" y="2216583"/>
            <a:ext cx="530318" cy="167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2" name="object 12"/>
          <p:cNvSpPr/>
          <p:nvPr/>
        </p:nvSpPr>
        <p:spPr>
          <a:xfrm>
            <a:off x="1727914" y="2286437"/>
            <a:ext cx="391061" cy="0"/>
          </a:xfrm>
          <a:custGeom>
            <a:avLst/>
            <a:gdLst/>
            <a:ahLst/>
            <a:cxnLst/>
            <a:rect l="l" t="t" r="r" b="b"/>
            <a:pathLst>
              <a:path w="859789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3" name="object 13"/>
          <p:cNvSpPr/>
          <p:nvPr/>
        </p:nvSpPr>
        <p:spPr>
          <a:xfrm>
            <a:off x="2075887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4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4" name="object 14"/>
          <p:cNvSpPr/>
          <p:nvPr/>
        </p:nvSpPr>
        <p:spPr>
          <a:xfrm>
            <a:off x="1706486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5" name="object 15"/>
          <p:cNvSpPr/>
          <p:nvPr/>
        </p:nvSpPr>
        <p:spPr>
          <a:xfrm>
            <a:off x="2507585" y="2138292"/>
            <a:ext cx="1056066" cy="3131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6" name="object 16"/>
          <p:cNvSpPr txBox="1"/>
          <p:nvPr/>
        </p:nvSpPr>
        <p:spPr>
          <a:xfrm>
            <a:off x="2686840" y="2202440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产品打包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560370" y="2146372"/>
            <a:ext cx="240648" cy="269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8" name="object 18"/>
          <p:cNvSpPr txBox="1"/>
          <p:nvPr/>
        </p:nvSpPr>
        <p:spPr>
          <a:xfrm>
            <a:off x="3304234" y="2443541"/>
            <a:ext cx="697497" cy="4184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90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产品打包清单 产品发布说明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79327" y="2146373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0" name="object 20"/>
          <p:cNvSpPr txBox="1"/>
          <p:nvPr/>
        </p:nvSpPr>
        <p:spPr>
          <a:xfrm>
            <a:off x="2212801" y="2453521"/>
            <a:ext cx="176179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CM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857384" y="2216583"/>
            <a:ext cx="529747" cy="1674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2" name="object 22"/>
          <p:cNvSpPr/>
          <p:nvPr/>
        </p:nvSpPr>
        <p:spPr>
          <a:xfrm>
            <a:off x="3899349" y="2286437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3" name="object 23"/>
          <p:cNvSpPr/>
          <p:nvPr/>
        </p:nvSpPr>
        <p:spPr>
          <a:xfrm>
            <a:off x="4247321" y="2261433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89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4" name="object 24"/>
          <p:cNvSpPr/>
          <p:nvPr/>
        </p:nvSpPr>
        <p:spPr>
          <a:xfrm>
            <a:off x="3877920" y="2265007"/>
            <a:ext cx="42860" cy="428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5" name="object 25"/>
          <p:cNvSpPr/>
          <p:nvPr/>
        </p:nvSpPr>
        <p:spPr>
          <a:xfrm>
            <a:off x="441461" y="5624738"/>
            <a:ext cx="8234510" cy="270045"/>
          </a:xfrm>
          <a:custGeom>
            <a:avLst/>
            <a:gdLst/>
            <a:ahLst/>
            <a:cxnLst/>
            <a:rect l="l" t="t" r="r" b="b"/>
            <a:pathLst>
              <a:path w="18104485" h="593725">
                <a:moveTo>
                  <a:pt x="0" y="0"/>
                </a:moveTo>
                <a:lnTo>
                  <a:pt x="18104433" y="0"/>
                </a:lnTo>
                <a:lnTo>
                  <a:pt x="18104433" y="593588"/>
                </a:lnTo>
                <a:lnTo>
                  <a:pt x="0" y="593588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6" name="object 26"/>
          <p:cNvSpPr/>
          <p:nvPr/>
        </p:nvSpPr>
        <p:spPr>
          <a:xfrm>
            <a:off x="5160322" y="2433168"/>
            <a:ext cx="167439" cy="5297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7" name="object 27"/>
          <p:cNvSpPr/>
          <p:nvPr/>
        </p:nvSpPr>
        <p:spPr>
          <a:xfrm>
            <a:off x="5244675" y="2460749"/>
            <a:ext cx="0" cy="391061"/>
          </a:xfrm>
          <a:custGeom>
            <a:avLst/>
            <a:gdLst/>
            <a:ahLst/>
            <a:cxnLst/>
            <a:rect l="l" t="t" r="r" b="b"/>
            <a:pathLst>
              <a:path h="859789">
                <a:moveTo>
                  <a:pt x="0" y="0"/>
                </a:moveTo>
                <a:lnTo>
                  <a:pt x="0" y="445194"/>
                </a:lnTo>
                <a:lnTo>
                  <a:pt x="0" y="859281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8" name="object 28"/>
          <p:cNvSpPr/>
          <p:nvPr/>
        </p:nvSpPr>
        <p:spPr>
          <a:xfrm>
            <a:off x="5219673" y="2808720"/>
            <a:ext cx="50254" cy="43034"/>
          </a:xfrm>
          <a:custGeom>
            <a:avLst/>
            <a:gdLst/>
            <a:ahLst/>
            <a:cxnLst/>
            <a:rect l="l" t="t" r="r" b="b"/>
            <a:pathLst>
              <a:path w="110490" h="94614">
                <a:moveTo>
                  <a:pt x="109937" y="0"/>
                </a:moveTo>
                <a:lnTo>
                  <a:pt x="54968" y="94232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9" name="object 29"/>
          <p:cNvSpPr/>
          <p:nvPr/>
        </p:nvSpPr>
        <p:spPr>
          <a:xfrm>
            <a:off x="5223246" y="2439317"/>
            <a:ext cx="42858" cy="428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0" name="object 30"/>
          <p:cNvSpPr/>
          <p:nvPr/>
        </p:nvSpPr>
        <p:spPr>
          <a:xfrm>
            <a:off x="4743154" y="2933771"/>
            <a:ext cx="1056066" cy="31316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1" name="object 31"/>
          <p:cNvSpPr txBox="1"/>
          <p:nvPr/>
        </p:nvSpPr>
        <p:spPr>
          <a:xfrm>
            <a:off x="4922670" y="2997534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用户使用培训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768927" y="2941466"/>
            <a:ext cx="240634" cy="2699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3" name="object 33"/>
          <p:cNvSpPr txBox="1"/>
          <p:nvPr/>
        </p:nvSpPr>
        <p:spPr>
          <a:xfrm>
            <a:off x="5658555" y="3238634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安装调试报告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37479" y="2941466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5" name="object 35"/>
          <p:cNvSpPr txBox="1"/>
          <p:nvPr/>
        </p:nvSpPr>
        <p:spPr>
          <a:xfrm>
            <a:off x="4389199" y="3248614"/>
            <a:ext cx="210260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DE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15419" y="2631082"/>
            <a:ext cx="1706919" cy="482038"/>
          </a:xfrm>
          <a:custGeom>
            <a:avLst/>
            <a:gdLst/>
            <a:ahLst/>
            <a:cxnLst/>
            <a:rect l="l" t="t" r="r" b="b"/>
            <a:pathLst>
              <a:path w="3752850" h="1059814">
                <a:moveTo>
                  <a:pt x="3752792" y="217466"/>
                </a:moveTo>
                <a:lnTo>
                  <a:pt x="0" y="217466"/>
                </a:lnTo>
                <a:lnTo>
                  <a:pt x="0" y="1059786"/>
                </a:lnTo>
                <a:lnTo>
                  <a:pt x="3752792" y="1059786"/>
                </a:lnTo>
                <a:lnTo>
                  <a:pt x="3752792" y="217466"/>
                </a:lnTo>
                <a:close/>
              </a:path>
              <a:path w="3752850" h="1059814">
                <a:moveTo>
                  <a:pt x="1023234" y="0"/>
                </a:moveTo>
                <a:lnTo>
                  <a:pt x="625470" y="217466"/>
                </a:lnTo>
                <a:lnTo>
                  <a:pt x="1563666" y="217466"/>
                </a:lnTo>
                <a:lnTo>
                  <a:pt x="1023234" y="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7" name="object 37"/>
          <p:cNvSpPr/>
          <p:nvPr/>
        </p:nvSpPr>
        <p:spPr>
          <a:xfrm>
            <a:off x="715419" y="2631082"/>
            <a:ext cx="1706919" cy="482038"/>
          </a:xfrm>
          <a:custGeom>
            <a:avLst/>
            <a:gdLst/>
            <a:ahLst/>
            <a:cxnLst/>
            <a:rect l="l" t="t" r="r" b="b"/>
            <a:pathLst>
              <a:path w="3752850" h="1059814">
                <a:moveTo>
                  <a:pt x="0" y="217466"/>
                </a:moveTo>
                <a:lnTo>
                  <a:pt x="625470" y="217466"/>
                </a:lnTo>
                <a:lnTo>
                  <a:pt x="1023234" y="0"/>
                </a:lnTo>
                <a:lnTo>
                  <a:pt x="1563666" y="217466"/>
                </a:lnTo>
                <a:lnTo>
                  <a:pt x="3752792" y="217466"/>
                </a:lnTo>
                <a:lnTo>
                  <a:pt x="3752792" y="357851"/>
                </a:lnTo>
                <a:lnTo>
                  <a:pt x="3752792" y="568439"/>
                </a:lnTo>
                <a:lnTo>
                  <a:pt x="3752792" y="1059786"/>
                </a:lnTo>
                <a:lnTo>
                  <a:pt x="1563666" y="1059786"/>
                </a:lnTo>
                <a:lnTo>
                  <a:pt x="625470" y="1059786"/>
                </a:lnTo>
                <a:lnTo>
                  <a:pt x="0" y="1059786"/>
                </a:lnTo>
                <a:lnTo>
                  <a:pt x="0" y="568439"/>
                </a:lnTo>
                <a:lnTo>
                  <a:pt x="0" y="357851"/>
                </a:lnTo>
                <a:lnTo>
                  <a:pt x="0" y="217466"/>
                </a:lnTo>
                <a:close/>
              </a:path>
            </a:pathLst>
          </a:custGeom>
          <a:ln w="3141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8" name="object 38"/>
          <p:cNvSpPr txBox="1"/>
          <p:nvPr/>
        </p:nvSpPr>
        <p:spPr>
          <a:xfrm>
            <a:off x="743931" y="2712787"/>
            <a:ext cx="1628937" cy="42037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 marR="5080">
              <a:lnSpc>
                <a:spcPct val="152000"/>
              </a:lnSpc>
              <a:spcBef>
                <a:spcPts val="95"/>
              </a:spcBef>
            </a:pPr>
            <a:r>
              <a:rPr sz="885" spc="10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T</a:t>
            </a:r>
            <a:r>
              <a:rPr sz="885" spc="5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i</a:t>
            </a:r>
            <a:r>
              <a:rPr sz="885" spc="15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p</a:t>
            </a:r>
            <a:r>
              <a:rPr sz="885" spc="10" dirty="0">
                <a:solidFill>
                  <a:srgbClr val="1F497D"/>
                </a:solidFill>
                <a:latin typeface="Verdana" panose="020B0604030504040204"/>
                <a:cs typeface="Verdana" panose="020B0604030504040204"/>
              </a:rPr>
              <a:t>1</a:t>
            </a:r>
            <a:r>
              <a:rPr sz="885" spc="25" dirty="0">
                <a:solidFill>
                  <a:srgbClr val="1F497D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：项目经理应与客户共同确 认验收计划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744296" y="2171437"/>
            <a:ext cx="1056066" cy="31316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0" name="object 40"/>
          <p:cNvSpPr txBox="1"/>
          <p:nvPr/>
        </p:nvSpPr>
        <p:spPr>
          <a:xfrm>
            <a:off x="4923702" y="2235583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现场安装调试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769959" y="2179515"/>
            <a:ext cx="240636" cy="2699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2" name="object 42"/>
          <p:cNvSpPr txBox="1"/>
          <p:nvPr/>
        </p:nvSpPr>
        <p:spPr>
          <a:xfrm>
            <a:off x="5659587" y="2476683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安装调试报告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416190" y="2179515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4" name="object 44"/>
          <p:cNvSpPr txBox="1"/>
          <p:nvPr/>
        </p:nvSpPr>
        <p:spPr>
          <a:xfrm>
            <a:off x="4390231" y="2486663"/>
            <a:ext cx="210260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DE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743154" y="3690389"/>
            <a:ext cx="1056066" cy="3131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6" name="object 46"/>
          <p:cNvSpPr txBox="1"/>
          <p:nvPr/>
        </p:nvSpPr>
        <p:spPr>
          <a:xfrm>
            <a:off x="5094110" y="3754089"/>
            <a:ext cx="354669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试运行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768927" y="3698021"/>
            <a:ext cx="240634" cy="2699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8" name="object 48"/>
          <p:cNvSpPr txBox="1"/>
          <p:nvPr/>
        </p:nvSpPr>
        <p:spPr>
          <a:xfrm>
            <a:off x="5659088" y="3995189"/>
            <a:ext cx="811869" cy="41846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263525" marR="5080" indent="-251460">
              <a:lnSpc>
                <a:spcPct val="101000"/>
              </a:lnSpc>
              <a:spcBef>
                <a:spcPts val="90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客户验收报告中 的问题记录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437479" y="3698021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0" name="object 50"/>
          <p:cNvSpPr txBox="1"/>
          <p:nvPr/>
        </p:nvSpPr>
        <p:spPr>
          <a:xfrm>
            <a:off x="4389199" y="4005170"/>
            <a:ext cx="210260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DE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160322" y="3228646"/>
            <a:ext cx="167439" cy="5303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2" name="object 52"/>
          <p:cNvSpPr/>
          <p:nvPr/>
        </p:nvSpPr>
        <p:spPr>
          <a:xfrm>
            <a:off x="5244675" y="3255843"/>
            <a:ext cx="0" cy="391061"/>
          </a:xfrm>
          <a:custGeom>
            <a:avLst/>
            <a:gdLst/>
            <a:ahLst/>
            <a:cxnLst/>
            <a:rect l="l" t="t" r="r" b="b"/>
            <a:pathLst>
              <a:path h="859789">
                <a:moveTo>
                  <a:pt x="0" y="0"/>
                </a:moveTo>
                <a:lnTo>
                  <a:pt x="0" y="445194"/>
                </a:lnTo>
                <a:lnTo>
                  <a:pt x="0" y="859281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3" name="object 53"/>
          <p:cNvSpPr/>
          <p:nvPr/>
        </p:nvSpPr>
        <p:spPr>
          <a:xfrm>
            <a:off x="5219673" y="3603814"/>
            <a:ext cx="50254" cy="43034"/>
          </a:xfrm>
          <a:custGeom>
            <a:avLst/>
            <a:gdLst/>
            <a:ahLst/>
            <a:cxnLst/>
            <a:rect l="l" t="t" r="r" b="b"/>
            <a:pathLst>
              <a:path w="110490" h="94614">
                <a:moveTo>
                  <a:pt x="109937" y="0"/>
                </a:moveTo>
                <a:lnTo>
                  <a:pt x="54968" y="94232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4" name="object 54"/>
          <p:cNvSpPr/>
          <p:nvPr/>
        </p:nvSpPr>
        <p:spPr>
          <a:xfrm>
            <a:off x="5223246" y="3234411"/>
            <a:ext cx="42858" cy="428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5" name="object 55"/>
          <p:cNvSpPr/>
          <p:nvPr/>
        </p:nvSpPr>
        <p:spPr>
          <a:xfrm>
            <a:off x="4755726" y="4497297"/>
            <a:ext cx="1056066" cy="31316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6" name="object 56"/>
          <p:cNvSpPr txBox="1"/>
          <p:nvPr/>
        </p:nvSpPr>
        <p:spPr>
          <a:xfrm>
            <a:off x="5050014" y="4561285"/>
            <a:ext cx="468753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验收交付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781978" y="4505217"/>
            <a:ext cx="240637" cy="2699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8" name="object 58"/>
          <p:cNvSpPr txBox="1"/>
          <p:nvPr/>
        </p:nvSpPr>
        <p:spPr>
          <a:xfrm>
            <a:off x="5671606" y="4802384"/>
            <a:ext cx="697497" cy="280035"/>
          </a:xfrm>
          <a:prstGeom prst="rect">
            <a:avLst/>
          </a:prstGeom>
        </p:spPr>
        <p:txBody>
          <a:bodyPr vert="horz" wrap="square" lIns="0" tIns="7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客户验收报告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450530" y="4505217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0" name="object 60"/>
          <p:cNvSpPr txBox="1"/>
          <p:nvPr/>
        </p:nvSpPr>
        <p:spPr>
          <a:xfrm>
            <a:off x="4402250" y="4812365"/>
            <a:ext cx="210260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DE</a:t>
            </a: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V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5173466" y="4035553"/>
            <a:ext cx="167439" cy="52974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2" name="object 62"/>
          <p:cNvSpPr/>
          <p:nvPr/>
        </p:nvSpPr>
        <p:spPr>
          <a:xfrm>
            <a:off x="5257726" y="4063038"/>
            <a:ext cx="0" cy="391061"/>
          </a:xfrm>
          <a:custGeom>
            <a:avLst/>
            <a:gdLst/>
            <a:ahLst/>
            <a:cxnLst/>
            <a:rect l="l" t="t" r="r" b="b"/>
            <a:pathLst>
              <a:path h="859790">
                <a:moveTo>
                  <a:pt x="0" y="0"/>
                </a:moveTo>
                <a:lnTo>
                  <a:pt x="0" y="445194"/>
                </a:lnTo>
                <a:lnTo>
                  <a:pt x="0" y="859281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3" name="object 63"/>
          <p:cNvSpPr/>
          <p:nvPr/>
        </p:nvSpPr>
        <p:spPr>
          <a:xfrm>
            <a:off x="5232724" y="4411010"/>
            <a:ext cx="50254" cy="43034"/>
          </a:xfrm>
          <a:custGeom>
            <a:avLst/>
            <a:gdLst/>
            <a:ahLst/>
            <a:cxnLst/>
            <a:rect l="l" t="t" r="r" b="b"/>
            <a:pathLst>
              <a:path w="110490" h="94615">
                <a:moveTo>
                  <a:pt x="109937" y="0"/>
                </a:moveTo>
                <a:lnTo>
                  <a:pt x="54968" y="94232"/>
                </a:lnTo>
                <a:lnTo>
                  <a:pt x="0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4" name="object 64"/>
          <p:cNvSpPr/>
          <p:nvPr/>
        </p:nvSpPr>
        <p:spPr>
          <a:xfrm>
            <a:off x="5236297" y="4041607"/>
            <a:ext cx="42858" cy="428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5" name="object 65"/>
          <p:cNvSpPr/>
          <p:nvPr/>
        </p:nvSpPr>
        <p:spPr>
          <a:xfrm>
            <a:off x="6886145" y="4423007"/>
            <a:ext cx="1056065" cy="3531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6" name="object 66"/>
          <p:cNvSpPr/>
          <p:nvPr/>
        </p:nvSpPr>
        <p:spPr>
          <a:xfrm>
            <a:off x="7963539" y="4470122"/>
            <a:ext cx="230048" cy="2678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7" name="object 67"/>
          <p:cNvSpPr txBox="1"/>
          <p:nvPr/>
        </p:nvSpPr>
        <p:spPr>
          <a:xfrm>
            <a:off x="5534025" y="5300980"/>
            <a:ext cx="3437255" cy="359410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37795" marR="1746885" indent="-125730">
              <a:lnSpc>
                <a:spcPct val="101000"/>
              </a:lnSpc>
              <a:spcBef>
                <a:spcPts val="90"/>
              </a:spcBef>
            </a:pPr>
            <a:r>
              <a:rPr sz="885" spc="2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创建及发布 测试基线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176020" marR="5080" indent="-327025">
              <a:lnSpc>
                <a:spcPct val="101000"/>
              </a:lnSpc>
              <a:spcBef>
                <a:spcPts val="615"/>
              </a:spcBef>
            </a:pPr>
            <a:r>
              <a:rPr sz="88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系统测试基线(v</a:t>
            </a:r>
            <a:r>
              <a:rPr sz="885" spc="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1.0) 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基线发布报告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558331" y="4468013"/>
            <a:ext cx="242985" cy="269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9" name="object 69"/>
          <p:cNvSpPr txBox="1"/>
          <p:nvPr/>
        </p:nvSpPr>
        <p:spPr>
          <a:xfrm>
            <a:off x="6458070" y="4775162"/>
            <a:ext cx="444203" cy="246380"/>
          </a:xfrm>
          <a:prstGeom prst="rect">
            <a:avLst/>
          </a:prstGeom>
        </p:spPr>
        <p:txBody>
          <a:bodyPr vert="horz" wrap="square" lIns="0" tIns="75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75" spc="20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CM+</a:t>
            </a:r>
            <a:r>
              <a:rPr sz="775" spc="-3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77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CB</a:t>
            </a:r>
            <a:endParaRPr sz="77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008946" y="4569873"/>
            <a:ext cx="530318" cy="16743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1" name="object 71"/>
          <p:cNvSpPr/>
          <p:nvPr/>
        </p:nvSpPr>
        <p:spPr>
          <a:xfrm>
            <a:off x="6050493" y="4639749"/>
            <a:ext cx="391061" cy="0"/>
          </a:xfrm>
          <a:custGeom>
            <a:avLst/>
            <a:gdLst/>
            <a:ahLst/>
            <a:cxnLst/>
            <a:rect l="l" t="t" r="r" b="b"/>
            <a:pathLst>
              <a:path w="859790">
                <a:moveTo>
                  <a:pt x="0" y="0"/>
                </a:moveTo>
                <a:lnTo>
                  <a:pt x="445194" y="0"/>
                </a:lnTo>
                <a:lnTo>
                  <a:pt x="859281" y="0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2" name="object 72"/>
          <p:cNvSpPr/>
          <p:nvPr/>
        </p:nvSpPr>
        <p:spPr>
          <a:xfrm>
            <a:off x="6398466" y="4614745"/>
            <a:ext cx="43034" cy="50254"/>
          </a:xfrm>
          <a:custGeom>
            <a:avLst/>
            <a:gdLst/>
            <a:ahLst/>
            <a:cxnLst/>
            <a:rect l="l" t="t" r="r" b="b"/>
            <a:pathLst>
              <a:path w="94615" h="110490">
                <a:moveTo>
                  <a:pt x="0" y="0"/>
                </a:moveTo>
                <a:lnTo>
                  <a:pt x="94232" y="54968"/>
                </a:lnTo>
                <a:lnTo>
                  <a:pt x="0" y="109937"/>
                </a:lnTo>
              </a:path>
            </a:pathLst>
          </a:custGeom>
          <a:ln w="31410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3" name="object 73"/>
          <p:cNvSpPr/>
          <p:nvPr/>
        </p:nvSpPr>
        <p:spPr>
          <a:xfrm>
            <a:off x="6029065" y="4618320"/>
            <a:ext cx="42860" cy="4286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4" name="object 74"/>
          <p:cNvSpPr txBox="1"/>
          <p:nvPr/>
        </p:nvSpPr>
        <p:spPr>
          <a:xfrm>
            <a:off x="2283228" y="1693102"/>
            <a:ext cx="1209573" cy="30416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31192" rIns="0" bIns="0" rtlCol="0">
            <a:spAutoFit/>
          </a:bodyPr>
          <a:lstStyle/>
          <a:p>
            <a:pPr marL="826770">
              <a:lnSpc>
                <a:spcPct val="100000"/>
              </a:lnSpc>
              <a:spcBef>
                <a:spcPts val="54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系统设计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132889" y="1940625"/>
            <a:ext cx="1459979" cy="866"/>
          </a:xfrm>
          <a:custGeom>
            <a:avLst/>
            <a:gdLst/>
            <a:ahLst/>
            <a:cxnLst/>
            <a:rect l="l" t="t" r="r" b="b"/>
            <a:pathLst>
              <a:path w="3209925" h="1905">
                <a:moveTo>
                  <a:pt x="0" y="0"/>
                </a:moveTo>
                <a:lnTo>
                  <a:pt x="3209670" y="1423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6" name="object 76"/>
          <p:cNvSpPr txBox="1"/>
          <p:nvPr/>
        </p:nvSpPr>
        <p:spPr>
          <a:xfrm>
            <a:off x="4002417" y="1700926"/>
            <a:ext cx="1209573" cy="30416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31192" rIns="0" bIns="0" rtlCol="0">
            <a:spAutoFit/>
          </a:bodyPr>
          <a:lstStyle/>
          <a:p>
            <a:pPr marL="701040">
              <a:lnSpc>
                <a:spcPct val="100000"/>
              </a:lnSpc>
              <a:spcBef>
                <a:spcPts val="54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实现与测试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3852077" y="1948448"/>
            <a:ext cx="1459979" cy="866"/>
          </a:xfrm>
          <a:custGeom>
            <a:avLst/>
            <a:gdLst/>
            <a:ahLst/>
            <a:cxnLst/>
            <a:rect l="l" t="t" r="r" b="b"/>
            <a:pathLst>
              <a:path w="3209925" h="1905">
                <a:moveTo>
                  <a:pt x="0" y="0"/>
                </a:moveTo>
                <a:lnTo>
                  <a:pt x="3209670" y="1423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8" name="object 78"/>
          <p:cNvSpPr txBox="1"/>
          <p:nvPr/>
        </p:nvSpPr>
        <p:spPr>
          <a:xfrm>
            <a:off x="5684074" y="1693102"/>
            <a:ext cx="1209573" cy="304165"/>
          </a:xfrm>
          <a:prstGeom prst="rect">
            <a:avLst/>
          </a:prstGeom>
          <a:solidFill>
            <a:srgbClr val="F2F2F2"/>
          </a:solidFill>
        </p:spPr>
        <p:txBody>
          <a:bodyPr vert="horz" wrap="square" lIns="0" tIns="31192" rIns="0" bIns="0" rtlCol="0">
            <a:spAutoFit/>
          </a:bodyPr>
          <a:lstStyle/>
          <a:p>
            <a:pPr marL="826770">
              <a:lnSpc>
                <a:spcPct val="100000"/>
              </a:lnSpc>
              <a:spcBef>
                <a:spcPts val="54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系统测试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5533735" y="1940625"/>
            <a:ext cx="1459979" cy="866"/>
          </a:xfrm>
          <a:custGeom>
            <a:avLst/>
            <a:gdLst/>
            <a:ahLst/>
            <a:cxnLst/>
            <a:rect l="l" t="t" r="r" b="b"/>
            <a:pathLst>
              <a:path w="3209925" h="1905">
                <a:moveTo>
                  <a:pt x="0" y="0"/>
                </a:moveTo>
                <a:lnTo>
                  <a:pt x="3209670" y="1423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0" name="object 80"/>
          <p:cNvSpPr txBox="1"/>
          <p:nvPr/>
        </p:nvSpPr>
        <p:spPr>
          <a:xfrm>
            <a:off x="7341483" y="1672544"/>
            <a:ext cx="1209573" cy="304165"/>
          </a:xfrm>
          <a:prstGeom prst="rect">
            <a:avLst/>
          </a:prstGeom>
          <a:solidFill>
            <a:srgbClr val="F2DCDB"/>
          </a:solidFill>
        </p:spPr>
        <p:txBody>
          <a:bodyPr vert="horz" wrap="square" lIns="0" tIns="31192" rIns="0" bIns="0" rtlCol="0">
            <a:spAutoFit/>
          </a:bodyPr>
          <a:lstStyle/>
          <a:p>
            <a:pPr marL="826770">
              <a:lnSpc>
                <a:spcPct val="100000"/>
              </a:lnSpc>
              <a:spcBef>
                <a:spcPts val="540"/>
              </a:spcBef>
            </a:pPr>
            <a:r>
              <a:rPr sz="885" b="1" spc="25" dirty="0">
                <a:solidFill>
                  <a:srgbClr val="3E3E3E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客户验收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191142" y="1920064"/>
            <a:ext cx="1459979" cy="866"/>
          </a:xfrm>
          <a:custGeom>
            <a:avLst/>
            <a:gdLst/>
            <a:ahLst/>
            <a:cxnLst/>
            <a:rect l="l" t="t" r="r" b="b"/>
            <a:pathLst>
              <a:path w="3209925" h="1905">
                <a:moveTo>
                  <a:pt x="0" y="0"/>
                </a:moveTo>
                <a:lnTo>
                  <a:pt x="3209670" y="1423"/>
                </a:lnTo>
              </a:path>
            </a:pathLst>
          </a:custGeom>
          <a:ln w="62821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2" name="object 82"/>
          <p:cNvSpPr txBox="1"/>
          <p:nvPr/>
        </p:nvSpPr>
        <p:spPr>
          <a:xfrm>
            <a:off x="469970" y="5674166"/>
            <a:ext cx="4136461" cy="286385"/>
          </a:xfrm>
          <a:prstGeom prst="rect">
            <a:avLst/>
          </a:prstGeom>
        </p:spPr>
        <p:txBody>
          <a:bodyPr vert="horz" wrap="square" lIns="0" tIns="1386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RP1＝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项目成员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｜RP2＝RP1+SM+QA+CM+PMO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人员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人力部人员</a:t>
            </a:r>
            <a:r>
              <a:rPr sz="885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sz="885" spc="2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财务部人员</a:t>
            </a:r>
            <a:endParaRPr sz="88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243" y="3427780"/>
            <a:ext cx="8229889" cy="1444"/>
          </a:xfrm>
          <a:custGeom>
            <a:avLst/>
            <a:gdLst/>
            <a:ahLst/>
            <a:cxnLst/>
            <a:rect l="l" t="t" r="r" b="b"/>
            <a:pathLst>
              <a:path w="18094325" h="3175">
                <a:moveTo>
                  <a:pt x="0" y="0"/>
                </a:moveTo>
                <a:lnTo>
                  <a:pt x="18093742" y="2617"/>
                </a:lnTo>
              </a:path>
            </a:pathLst>
          </a:custGeom>
          <a:ln w="26175">
            <a:solidFill>
              <a:srgbClr val="365F91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" name="object 3"/>
          <p:cNvSpPr/>
          <p:nvPr/>
        </p:nvSpPr>
        <p:spPr>
          <a:xfrm>
            <a:off x="412026" y="2933771"/>
            <a:ext cx="1776111" cy="49145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" name="object 4"/>
          <p:cNvSpPr/>
          <p:nvPr/>
        </p:nvSpPr>
        <p:spPr>
          <a:xfrm>
            <a:off x="1835543" y="2946343"/>
            <a:ext cx="638897" cy="499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" name="object 5"/>
          <p:cNvSpPr/>
          <p:nvPr/>
        </p:nvSpPr>
        <p:spPr>
          <a:xfrm>
            <a:off x="2185851" y="2933771"/>
            <a:ext cx="2459582" cy="491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2964" y="2473648"/>
            <a:ext cx="3893276" cy="69723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spc="-10" dirty="0"/>
              <a:t>MODULE 06</a:t>
            </a:r>
            <a:r>
              <a:rPr sz="2250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 </a:t>
            </a:r>
            <a:r>
              <a:rPr sz="2250" spc="-25" dirty="0"/>
              <a:t>ROLES</a:t>
            </a:r>
            <a:r>
              <a:rPr sz="2250" spc="-340" dirty="0"/>
              <a:t> </a:t>
            </a:r>
            <a:r>
              <a:rPr sz="2250" spc="-25" dirty="0"/>
              <a:t>OVERVIEW</a:t>
            </a:r>
            <a:endParaRPr sz="225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68" y="1057129"/>
            <a:ext cx="2090759" cy="50228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5" dirty="0"/>
              <a:t>EPG </a:t>
            </a:r>
            <a:r>
              <a:rPr sz="1615" spc="-30" dirty="0"/>
              <a:t>Workflow</a:t>
            </a:r>
            <a:r>
              <a:rPr sz="1615" spc="-15" dirty="0"/>
              <a:t> Overview</a:t>
            </a:r>
            <a:endParaRPr sz="1615"/>
          </a:p>
        </p:txBody>
      </p:sp>
      <p:sp>
        <p:nvSpPr>
          <p:cNvPr id="3" name="object 3"/>
          <p:cNvSpPr/>
          <p:nvPr/>
        </p:nvSpPr>
        <p:spPr>
          <a:xfrm>
            <a:off x="441742" y="1661119"/>
            <a:ext cx="2744171" cy="3148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" name="object 4"/>
          <p:cNvSpPr/>
          <p:nvPr/>
        </p:nvSpPr>
        <p:spPr>
          <a:xfrm>
            <a:off x="1148072" y="1675406"/>
            <a:ext cx="1330369" cy="2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" name="object 5"/>
          <p:cNvSpPr txBox="1"/>
          <p:nvPr/>
        </p:nvSpPr>
        <p:spPr>
          <a:xfrm>
            <a:off x="454242" y="1673839"/>
            <a:ext cx="2699877" cy="208915"/>
          </a:xfrm>
          <a:prstGeom prst="rect">
            <a:avLst/>
          </a:prstGeom>
          <a:solidFill>
            <a:srgbClr val="C0504D"/>
          </a:solidFill>
          <a:ln w="10470">
            <a:solidFill>
              <a:srgbClr val="808080"/>
            </a:solidFill>
          </a:ln>
        </p:spPr>
        <p:txBody>
          <a:bodyPr vert="horz" wrap="square" lIns="0" tIns="47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1045" b="1" spc="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核心职责</a:t>
            </a:r>
            <a:r>
              <a:rPr sz="1045" b="1" spc="-3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sz="1045" b="1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Top10</a:t>
            </a:r>
            <a:r>
              <a:rPr sz="1045" b="1" spc="-3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1742" y="1977139"/>
            <a:ext cx="2744171" cy="3108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" name="object 7"/>
          <p:cNvSpPr/>
          <p:nvPr/>
        </p:nvSpPr>
        <p:spPr>
          <a:xfrm>
            <a:off x="391453" y="2005141"/>
            <a:ext cx="2865322" cy="29087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" name="object 8"/>
          <p:cNvSpPr txBox="1"/>
          <p:nvPr/>
        </p:nvSpPr>
        <p:spPr>
          <a:xfrm>
            <a:off x="454242" y="1990130"/>
            <a:ext cx="2699877" cy="3386455"/>
          </a:xfrm>
          <a:prstGeom prst="rect">
            <a:avLst/>
          </a:prstGeom>
          <a:solidFill>
            <a:srgbClr val="F2DCDB"/>
          </a:solidFill>
          <a:ln w="10470">
            <a:solidFill>
              <a:srgbClr val="808080"/>
            </a:solidFill>
          </a:ln>
        </p:spPr>
        <p:txBody>
          <a:bodyPr vert="horz" wrap="square" lIns="0" tIns="60651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1050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①根据过程改进需要制订过程改进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计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划；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②定义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维护组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织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过程资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产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，并协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调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其使用；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 marR="305435">
              <a:lnSpc>
                <a:spcPct val="151000"/>
              </a:lnSpc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③跟踪、促进和协调本组织的软件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过</a:t>
            </a:r>
            <a:r>
              <a:rPr sz="104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程改进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活动；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 marR="305435">
              <a:lnSpc>
                <a:spcPct val="151000"/>
              </a:lnSpc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④定期评估、诊断现行过程绩效，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并</a:t>
            </a:r>
            <a:r>
              <a:rPr sz="104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呈报进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展情况；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⑤建立并维护组织过程资产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 marR="8890">
              <a:lnSpc>
                <a:spcPct val="151000"/>
              </a:lnSpc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⑥选择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评审新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过程、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规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程、方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法</a:t>
            </a:r>
            <a:r>
              <a:rPr sz="104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和工具；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在组织范围内推广过程规范（如培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训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、考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核），为项目实施提供过程培训和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咨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询；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⑦为项目的裁剪工作提供指导和培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训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400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⑧建立和维护组织过程资产库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09915" y="1661119"/>
            <a:ext cx="2744171" cy="3148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" name="object 10"/>
          <p:cNvSpPr/>
          <p:nvPr/>
        </p:nvSpPr>
        <p:spPr>
          <a:xfrm>
            <a:off x="3782522" y="1675406"/>
            <a:ext cx="1596671" cy="242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" name="object 11"/>
          <p:cNvSpPr txBox="1"/>
          <p:nvPr/>
        </p:nvSpPr>
        <p:spPr>
          <a:xfrm>
            <a:off x="3221925" y="1673839"/>
            <a:ext cx="2699877" cy="208915"/>
          </a:xfrm>
          <a:prstGeom prst="rect">
            <a:avLst/>
          </a:prstGeom>
          <a:solidFill>
            <a:srgbClr val="4F81BD"/>
          </a:solidFill>
          <a:ln w="10470">
            <a:solidFill>
              <a:srgbClr val="808080"/>
            </a:solidFill>
          </a:ln>
        </p:spPr>
        <p:txBody>
          <a:bodyPr vert="horz" wrap="square" lIns="0" tIns="47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1045" b="1" spc="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核心工作成果</a:t>
            </a:r>
            <a:r>
              <a:rPr sz="1045" b="1" spc="-3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sz="1045" b="1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Top10</a:t>
            </a:r>
            <a:r>
              <a:rPr sz="1045" b="1" spc="-3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09915" y="1977139"/>
            <a:ext cx="2744171" cy="31087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3" name="object 13"/>
          <p:cNvSpPr/>
          <p:nvPr/>
        </p:nvSpPr>
        <p:spPr>
          <a:xfrm>
            <a:off x="3158483" y="2005141"/>
            <a:ext cx="2356718" cy="21887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4" name="object 14"/>
          <p:cNvSpPr txBox="1"/>
          <p:nvPr/>
        </p:nvSpPr>
        <p:spPr>
          <a:xfrm>
            <a:off x="3221925" y="1990130"/>
            <a:ext cx="2699877" cy="2946400"/>
          </a:xfrm>
          <a:prstGeom prst="rect">
            <a:avLst/>
          </a:prstGeom>
          <a:solidFill>
            <a:srgbClr val="DCE6F2"/>
          </a:solidFill>
          <a:ln w="10470">
            <a:solidFill>
              <a:srgbClr val="808080"/>
            </a:solidFill>
          </a:ln>
        </p:spPr>
        <p:txBody>
          <a:bodyPr vert="horz" wrap="square" lIns="0" tIns="60651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1050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①</a:t>
            </a:r>
            <a:r>
              <a:rPr sz="1045" spc="-1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《年度过程改进计划》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②</a:t>
            </a:r>
            <a:r>
              <a:rPr sz="1045" spc="-1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《过程改进行动计划》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  <a:tabLst>
                <a:tab pos="523875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③	《收集意见建议表》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④</a:t>
            </a:r>
            <a:r>
              <a:rPr sz="1045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sz="1045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EPG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周报》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400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⑤</a:t>
            </a:r>
            <a:r>
              <a:rPr sz="1045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《过程改进评估报告》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⑥</a:t>
            </a:r>
            <a:r>
              <a:rPr sz="1045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《组织级</a:t>
            </a:r>
            <a:r>
              <a:rPr sz="1045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QA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审计报告》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⑦</a:t>
            </a:r>
            <a:r>
              <a:rPr sz="1045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《过程改进里程碑报告》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⑧</a:t>
            </a:r>
            <a:r>
              <a:rPr sz="1045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sz="1045" dirty="0">
                <a:latin typeface="微软雅黑" panose="020B0503020204020204" pitchFamily="34" charset="-122"/>
                <a:cs typeface="微软雅黑" panose="020B0503020204020204" pitchFamily="34" charset="-122"/>
              </a:rPr>
              <a:t>OSSP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发布通知》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⑨</a:t>
            </a:r>
            <a:r>
              <a:rPr sz="1045" spc="-2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sz="1045" dirty="0">
                <a:latin typeface="微软雅黑" panose="020B0503020204020204" pitchFamily="34" charset="-122"/>
                <a:cs typeface="微软雅黑" panose="020B0503020204020204" pitchFamily="34" charset="-122"/>
              </a:rPr>
              <a:t>PI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项目配置管理计划及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跟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踪表》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77516" y="1661119"/>
            <a:ext cx="2744171" cy="314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6" name="object 16"/>
          <p:cNvSpPr/>
          <p:nvPr/>
        </p:nvSpPr>
        <p:spPr>
          <a:xfrm>
            <a:off x="6583840" y="1675406"/>
            <a:ext cx="1529809" cy="242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7" name="object 17"/>
          <p:cNvSpPr txBox="1"/>
          <p:nvPr/>
        </p:nvSpPr>
        <p:spPr>
          <a:xfrm>
            <a:off x="5989603" y="1673839"/>
            <a:ext cx="2699877" cy="208915"/>
          </a:xfrm>
          <a:prstGeom prst="rect">
            <a:avLst/>
          </a:prstGeom>
          <a:solidFill>
            <a:srgbClr val="8064A2"/>
          </a:solidFill>
          <a:ln w="10470">
            <a:solidFill>
              <a:srgbClr val="808080"/>
            </a:solidFill>
          </a:ln>
        </p:spPr>
        <p:txBody>
          <a:bodyPr vert="horz" wrap="square" lIns="0" tIns="47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1045" b="1" spc="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核心工作流程</a:t>
            </a:r>
            <a:r>
              <a:rPr sz="1045" b="1" spc="-3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sz="1045" b="1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Top5</a:t>
            </a:r>
            <a:r>
              <a:rPr sz="1045" b="1" spc="-3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77516" y="1977139"/>
            <a:ext cx="2744171" cy="31087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9" name="object 19"/>
          <p:cNvSpPr/>
          <p:nvPr/>
        </p:nvSpPr>
        <p:spPr>
          <a:xfrm>
            <a:off x="5926084" y="2005141"/>
            <a:ext cx="1437232" cy="2685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0" name="object 20"/>
          <p:cNvSpPr txBox="1"/>
          <p:nvPr/>
        </p:nvSpPr>
        <p:spPr>
          <a:xfrm>
            <a:off x="5989603" y="1990130"/>
            <a:ext cx="2699877" cy="221615"/>
          </a:xfrm>
          <a:prstGeom prst="rect">
            <a:avLst/>
          </a:prstGeom>
          <a:solidFill>
            <a:srgbClr val="E6E0EC"/>
          </a:solidFill>
          <a:ln w="10470">
            <a:solidFill>
              <a:srgbClr val="808080"/>
            </a:solidFill>
          </a:ln>
        </p:spPr>
        <p:txBody>
          <a:bodyPr vert="horz" wrap="square" lIns="0" tIns="60651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1050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①</a:t>
            </a:r>
            <a:r>
              <a:rPr sz="1045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组织过程改进过程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41742" y="5103620"/>
            <a:ext cx="853767" cy="6514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2" name="object 22"/>
          <p:cNvSpPr/>
          <p:nvPr/>
        </p:nvSpPr>
        <p:spPr>
          <a:xfrm>
            <a:off x="435455" y="5209341"/>
            <a:ext cx="865197" cy="4000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3" name="object 23"/>
          <p:cNvSpPr txBox="1"/>
          <p:nvPr/>
        </p:nvSpPr>
        <p:spPr>
          <a:xfrm>
            <a:off x="454347" y="5116569"/>
            <a:ext cx="810136" cy="842010"/>
          </a:xfrm>
          <a:prstGeom prst="rect">
            <a:avLst/>
          </a:prstGeom>
          <a:ln w="10470">
            <a:solidFill>
              <a:srgbClr val="808080"/>
            </a:solidFill>
          </a:ln>
        </p:spPr>
        <p:txBody>
          <a:bodyPr vert="horz" wrap="square" lIns="0" tIns="138921" rIns="0" bIns="0" rtlCol="0">
            <a:spAutoFit/>
          </a:bodyPr>
          <a:lstStyle/>
          <a:p>
            <a:pPr algn="ctr">
              <a:lnSpc>
                <a:spcPts val="2745"/>
              </a:lnSpc>
              <a:spcBef>
                <a:spcPts val="2405"/>
              </a:spcBef>
            </a:pPr>
            <a:r>
              <a:rPr sz="1045" b="1" spc="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相关干系人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ts val="2745"/>
              </a:lnSpc>
            </a:pPr>
            <a:r>
              <a:rPr sz="1045" b="1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sz="104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RP</a:t>
            </a:r>
            <a:r>
              <a:rPr sz="1045" b="1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51506" y="5103620"/>
            <a:ext cx="7466751" cy="65146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5" name="object 25"/>
          <p:cNvSpPr/>
          <p:nvPr/>
        </p:nvSpPr>
        <p:spPr>
          <a:xfrm>
            <a:off x="1201218" y="5131622"/>
            <a:ext cx="3664228" cy="5086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6" name="object 26"/>
          <p:cNvSpPr/>
          <p:nvPr/>
        </p:nvSpPr>
        <p:spPr>
          <a:xfrm>
            <a:off x="1264298" y="5116569"/>
            <a:ext cx="7422641" cy="607675"/>
          </a:xfrm>
          <a:custGeom>
            <a:avLst/>
            <a:gdLst/>
            <a:ahLst/>
            <a:cxnLst/>
            <a:rect l="l" t="t" r="r" b="b"/>
            <a:pathLst>
              <a:path w="16319500" h="1336040">
                <a:moveTo>
                  <a:pt x="0" y="0"/>
                </a:moveTo>
                <a:lnTo>
                  <a:pt x="16319248" y="0"/>
                </a:lnTo>
                <a:lnTo>
                  <a:pt x="16319248" y="1335572"/>
                </a:lnTo>
                <a:lnTo>
                  <a:pt x="0" y="133557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7" name="object 27"/>
          <p:cNvSpPr txBox="1"/>
          <p:nvPr/>
        </p:nvSpPr>
        <p:spPr>
          <a:xfrm>
            <a:off x="1264298" y="5116569"/>
            <a:ext cx="7422641" cy="561975"/>
          </a:xfrm>
          <a:prstGeom prst="rect">
            <a:avLst/>
          </a:prstGeom>
          <a:ln w="10470">
            <a:solidFill>
              <a:srgbClr val="808080"/>
            </a:solidFill>
          </a:ln>
        </p:spPr>
        <p:txBody>
          <a:bodyPr vert="horz" wrap="square" lIns="0" tIns="60651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1050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高级经理｜制订质量方针、组织战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略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目标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审批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改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进计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划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QA</a:t>
            </a:r>
            <a:r>
              <a:rPr sz="1045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｜提供过程改程改进建议、提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供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项目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度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量信息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6553200" y="6412548"/>
            <a:ext cx="2133600" cy="252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75"/>
              </a:lnSpc>
            </a:pPr>
            <a:fld id="{81D60167-4931-47E6-BA6A-407CBD079E47}" type="slidenum">
              <a:rPr sz="545" spc="10" dirty="0"/>
            </a:fld>
            <a:endParaRPr sz="545" spc="10" dirty="0"/>
          </a:p>
        </p:txBody>
      </p:sp>
    </p:spTree>
  </p:cSld>
  <p:clrMapOvr>
    <a:masterClrMapping/>
  </p:clrMapOvr>
  <p:transition>
    <p:cover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68" y="1057129"/>
            <a:ext cx="2039060" cy="50228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/>
              <a:t>PM </a:t>
            </a:r>
            <a:r>
              <a:rPr sz="1615" spc="-30" dirty="0"/>
              <a:t>Workflow</a:t>
            </a:r>
            <a:r>
              <a:rPr sz="1615" spc="-10" dirty="0"/>
              <a:t> </a:t>
            </a:r>
            <a:r>
              <a:rPr sz="1615" spc="-15" dirty="0"/>
              <a:t>Overview</a:t>
            </a:r>
            <a:endParaRPr sz="1615"/>
          </a:p>
        </p:txBody>
      </p:sp>
      <p:sp>
        <p:nvSpPr>
          <p:cNvPr id="3" name="object 3"/>
          <p:cNvSpPr/>
          <p:nvPr/>
        </p:nvSpPr>
        <p:spPr>
          <a:xfrm>
            <a:off x="441742" y="1661119"/>
            <a:ext cx="2744171" cy="3148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" name="object 4"/>
          <p:cNvSpPr/>
          <p:nvPr/>
        </p:nvSpPr>
        <p:spPr>
          <a:xfrm>
            <a:off x="1148072" y="1675406"/>
            <a:ext cx="1330369" cy="2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" name="object 5"/>
          <p:cNvSpPr txBox="1"/>
          <p:nvPr/>
        </p:nvSpPr>
        <p:spPr>
          <a:xfrm>
            <a:off x="454242" y="1673839"/>
            <a:ext cx="2699877" cy="208915"/>
          </a:xfrm>
          <a:prstGeom prst="rect">
            <a:avLst/>
          </a:prstGeom>
          <a:solidFill>
            <a:srgbClr val="C0504D"/>
          </a:solidFill>
          <a:ln w="10470">
            <a:solidFill>
              <a:srgbClr val="808080"/>
            </a:solidFill>
          </a:ln>
        </p:spPr>
        <p:txBody>
          <a:bodyPr vert="horz" wrap="square" lIns="0" tIns="47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1045" b="1" spc="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核心职责</a:t>
            </a:r>
            <a:r>
              <a:rPr sz="1045" b="1" spc="-3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sz="1045" b="1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Top10</a:t>
            </a:r>
            <a:r>
              <a:rPr sz="1045" b="1" spc="-3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1742" y="1977139"/>
            <a:ext cx="2744171" cy="3108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" name="object 7"/>
          <p:cNvSpPr/>
          <p:nvPr/>
        </p:nvSpPr>
        <p:spPr>
          <a:xfrm>
            <a:off x="383453" y="1987997"/>
            <a:ext cx="2797889" cy="2444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" name="object 8"/>
          <p:cNvSpPr txBox="1"/>
          <p:nvPr/>
        </p:nvSpPr>
        <p:spPr>
          <a:xfrm>
            <a:off x="454242" y="1990130"/>
            <a:ext cx="2699877" cy="2755265"/>
          </a:xfrm>
          <a:prstGeom prst="rect">
            <a:avLst/>
          </a:prstGeom>
          <a:solidFill>
            <a:srgbClr val="F2DCDB"/>
          </a:solidFill>
          <a:ln w="10470">
            <a:solidFill>
              <a:srgbClr val="808080"/>
            </a:solidFill>
          </a:ln>
        </p:spPr>
        <p:txBody>
          <a:bodyPr vert="horz" wrap="square" lIns="0" tIns="60651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1050"/>
              </a:spcBef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①	组织制定项目的总体计划和阶段计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划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83870" marR="317500" indent="-424815">
              <a:lnSpc>
                <a:spcPct val="151000"/>
              </a:lnSpc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②	依据项目特征，在</a:t>
            </a:r>
            <a:r>
              <a:rPr sz="1045" spc="-30" dirty="0">
                <a:latin typeface="微软雅黑" panose="020B0503020204020204" pitchFamily="34" charset="-122"/>
                <a:cs typeface="微软雅黑" panose="020B0503020204020204" pitchFamily="34" charset="-122"/>
              </a:rPr>
              <a:t>Q</a:t>
            </a:r>
            <a:r>
              <a:rPr sz="1045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的协助下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定</a:t>
            </a:r>
            <a:r>
              <a:rPr sz="1045" dirty="0">
                <a:latin typeface="微软雅黑" panose="020B0503020204020204" pitchFamily="34" charset="-122"/>
                <a:cs typeface="微软雅黑" panose="020B0503020204020204" pitchFamily="34" charset="-122"/>
              </a:rPr>
              <a:t>义本项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目的过程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83870" marR="173355" indent="-424815">
              <a:lnSpc>
                <a:spcPct val="151000"/>
              </a:lnSpc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③	协调项目组资源和内部工作关系，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安</a:t>
            </a:r>
            <a:r>
              <a:rPr sz="104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排项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目组成员工作；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④	跟踪、检查项目组成员工作质量；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83870" marR="173355" indent="-424815">
              <a:lnSpc>
                <a:spcPct val="151000"/>
              </a:lnSpc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⑤	为保障项目正常运作，与客户、项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目</a:t>
            </a:r>
            <a:r>
              <a:rPr sz="104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组成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员之间进行必要的沟通；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83870" marR="173355" indent="-424815">
              <a:lnSpc>
                <a:spcPct val="151000"/>
              </a:lnSpc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⑥	负责控制项目，保证项目在预算成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本</a:t>
            </a:r>
            <a:r>
              <a:rPr sz="104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范围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内按规定的质量和进度达到项目目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标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09915" y="1661119"/>
            <a:ext cx="2744171" cy="3148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" name="object 10"/>
          <p:cNvSpPr/>
          <p:nvPr/>
        </p:nvSpPr>
        <p:spPr>
          <a:xfrm>
            <a:off x="3782522" y="1675406"/>
            <a:ext cx="1596671" cy="242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" name="object 11"/>
          <p:cNvSpPr txBox="1"/>
          <p:nvPr/>
        </p:nvSpPr>
        <p:spPr>
          <a:xfrm>
            <a:off x="3221925" y="1673839"/>
            <a:ext cx="2699877" cy="208915"/>
          </a:xfrm>
          <a:prstGeom prst="rect">
            <a:avLst/>
          </a:prstGeom>
          <a:solidFill>
            <a:srgbClr val="4F81BD"/>
          </a:solidFill>
          <a:ln w="10470">
            <a:solidFill>
              <a:srgbClr val="808080"/>
            </a:solidFill>
          </a:ln>
        </p:spPr>
        <p:txBody>
          <a:bodyPr vert="horz" wrap="square" lIns="0" tIns="47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1045" b="1" spc="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核心工作成果</a:t>
            </a:r>
            <a:r>
              <a:rPr sz="1045" b="1" spc="-3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sz="1045" b="1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Top10</a:t>
            </a:r>
            <a:r>
              <a:rPr sz="1045" b="1" spc="-3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09915" y="1977139"/>
            <a:ext cx="2744171" cy="31087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3" name="object 13"/>
          <p:cNvSpPr/>
          <p:nvPr/>
        </p:nvSpPr>
        <p:spPr>
          <a:xfrm>
            <a:off x="3151054" y="1987997"/>
            <a:ext cx="2396721" cy="26847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4" name="object 14"/>
          <p:cNvSpPr txBox="1"/>
          <p:nvPr/>
        </p:nvSpPr>
        <p:spPr>
          <a:xfrm>
            <a:off x="3221925" y="1990130"/>
            <a:ext cx="2699877" cy="3627755"/>
          </a:xfrm>
          <a:prstGeom prst="rect">
            <a:avLst/>
          </a:prstGeom>
          <a:solidFill>
            <a:srgbClr val="DCE6F2"/>
          </a:solidFill>
          <a:ln w="10470">
            <a:solidFill>
              <a:srgbClr val="808080"/>
            </a:solidFill>
          </a:ln>
        </p:spPr>
        <p:txBody>
          <a:bodyPr vert="horz" wrap="square" lIns="0" tIns="60651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1050"/>
              </a:spcBef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①	《项目立项申请》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②	《</a:t>
            </a:r>
            <a:r>
              <a:rPr sz="1045" dirty="0">
                <a:latin typeface="微软雅黑" panose="020B0503020204020204" pitchFamily="34" charset="-122"/>
                <a:cs typeface="微软雅黑" panose="020B0503020204020204" pitchFamily="34" charset="-122"/>
              </a:rPr>
              <a:t>PDP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说明》（项目已定义过程）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③	《项目计划》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④	《项目风险管理计划及跟踪表》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400"/>
              </a:spcBef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⑤	《项目计划变更申请》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⑥	《项目周报》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⑦	《项目里程碑报告》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⑧	《项目度量数据库》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⑨	《验收计划》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400"/>
              </a:spcBef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⑩	《验收报告》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dirty="0">
                <a:latin typeface="微软雅黑" panose="020B0503020204020204" pitchFamily="34" charset="-122"/>
                <a:cs typeface="微软雅黑" panose="020B0503020204020204" pitchFamily="34" charset="-122"/>
              </a:rPr>
              <a:t>11</a:t>
            </a:r>
            <a:r>
              <a:rPr sz="1045" spc="-5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《结项总结报告》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76945" y="1661119"/>
            <a:ext cx="2744742" cy="314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6" name="object 16"/>
          <p:cNvSpPr/>
          <p:nvPr/>
        </p:nvSpPr>
        <p:spPr>
          <a:xfrm>
            <a:off x="6583840" y="1675406"/>
            <a:ext cx="1529809" cy="242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7" name="object 17"/>
          <p:cNvSpPr txBox="1"/>
          <p:nvPr/>
        </p:nvSpPr>
        <p:spPr>
          <a:xfrm>
            <a:off x="5989603" y="1673839"/>
            <a:ext cx="2700455" cy="208915"/>
          </a:xfrm>
          <a:prstGeom prst="rect">
            <a:avLst/>
          </a:prstGeom>
          <a:solidFill>
            <a:srgbClr val="8064A2"/>
          </a:solidFill>
          <a:ln w="10470">
            <a:solidFill>
              <a:srgbClr val="808080"/>
            </a:solidFill>
          </a:ln>
        </p:spPr>
        <p:txBody>
          <a:bodyPr vert="horz" wrap="square" lIns="0" tIns="47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1045" b="1" spc="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核心工作流程</a:t>
            </a:r>
            <a:r>
              <a:rPr sz="1045" b="1" spc="-3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sz="1045" b="1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Top5</a:t>
            </a:r>
            <a:r>
              <a:rPr sz="1045" b="1" spc="-3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76945" y="1977139"/>
            <a:ext cx="2744742" cy="31087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9" name="object 19"/>
          <p:cNvSpPr/>
          <p:nvPr/>
        </p:nvSpPr>
        <p:spPr>
          <a:xfrm>
            <a:off x="5926656" y="2005141"/>
            <a:ext cx="1570384" cy="17086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0" name="object 20"/>
          <p:cNvSpPr txBox="1"/>
          <p:nvPr/>
        </p:nvSpPr>
        <p:spPr>
          <a:xfrm>
            <a:off x="5989603" y="1990130"/>
            <a:ext cx="2700455" cy="2265045"/>
          </a:xfrm>
          <a:prstGeom prst="rect">
            <a:avLst/>
          </a:prstGeom>
          <a:solidFill>
            <a:srgbClr val="E6E0EC"/>
          </a:solidFill>
          <a:ln w="10470">
            <a:solidFill>
              <a:srgbClr val="808080"/>
            </a:solidFill>
          </a:ln>
        </p:spPr>
        <p:txBody>
          <a:bodyPr vert="horz" wrap="square" lIns="0" tIns="60651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1050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①</a:t>
            </a:r>
            <a:r>
              <a:rPr sz="1045" spc="-1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立项管理过程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②</a:t>
            </a:r>
            <a:r>
              <a:rPr sz="1045" spc="-1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项目规划过程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③</a:t>
            </a:r>
            <a:r>
              <a:rPr sz="1045" spc="-1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风险管理过程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④</a:t>
            </a:r>
            <a:r>
              <a:rPr sz="1045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项目监督和控制过程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400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⑤</a:t>
            </a:r>
            <a:r>
              <a:rPr sz="1045" spc="-1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结项管理过程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⑥</a:t>
            </a:r>
            <a:r>
              <a:rPr sz="1045" spc="-1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需求跟踪过程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⑦</a:t>
            </a:r>
            <a:r>
              <a:rPr sz="1045" spc="-1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需求变更过程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41742" y="5103620"/>
            <a:ext cx="853767" cy="6514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2" name="object 22"/>
          <p:cNvSpPr/>
          <p:nvPr/>
        </p:nvSpPr>
        <p:spPr>
          <a:xfrm>
            <a:off x="435455" y="5209341"/>
            <a:ext cx="865197" cy="4000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3" name="object 23"/>
          <p:cNvSpPr txBox="1"/>
          <p:nvPr/>
        </p:nvSpPr>
        <p:spPr>
          <a:xfrm>
            <a:off x="454347" y="5116569"/>
            <a:ext cx="810136" cy="842010"/>
          </a:xfrm>
          <a:prstGeom prst="rect">
            <a:avLst/>
          </a:prstGeom>
          <a:ln w="10470">
            <a:solidFill>
              <a:srgbClr val="808080"/>
            </a:solidFill>
          </a:ln>
        </p:spPr>
        <p:txBody>
          <a:bodyPr vert="horz" wrap="square" lIns="0" tIns="138921" rIns="0" bIns="0" rtlCol="0">
            <a:spAutoFit/>
          </a:bodyPr>
          <a:lstStyle/>
          <a:p>
            <a:pPr algn="ctr">
              <a:lnSpc>
                <a:spcPts val="2745"/>
              </a:lnSpc>
              <a:spcBef>
                <a:spcPts val="2405"/>
              </a:spcBef>
            </a:pPr>
            <a:r>
              <a:rPr sz="1045" b="1" spc="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相关干系人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ts val="2745"/>
              </a:lnSpc>
            </a:pPr>
            <a:r>
              <a:rPr sz="1045" b="1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sz="104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RP</a:t>
            </a:r>
            <a:r>
              <a:rPr sz="1045" b="1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51506" y="5103620"/>
            <a:ext cx="7466751" cy="65146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5" name="object 25"/>
          <p:cNvSpPr/>
          <p:nvPr/>
        </p:nvSpPr>
        <p:spPr>
          <a:xfrm>
            <a:off x="1201218" y="5131622"/>
            <a:ext cx="4596858" cy="5086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6" name="object 26"/>
          <p:cNvSpPr/>
          <p:nvPr/>
        </p:nvSpPr>
        <p:spPr>
          <a:xfrm>
            <a:off x="1264298" y="5116569"/>
            <a:ext cx="7422641" cy="607675"/>
          </a:xfrm>
          <a:custGeom>
            <a:avLst/>
            <a:gdLst/>
            <a:ahLst/>
            <a:cxnLst/>
            <a:rect l="l" t="t" r="r" b="b"/>
            <a:pathLst>
              <a:path w="16319500" h="1336040">
                <a:moveTo>
                  <a:pt x="0" y="0"/>
                </a:moveTo>
                <a:lnTo>
                  <a:pt x="16319248" y="0"/>
                </a:lnTo>
                <a:lnTo>
                  <a:pt x="16319248" y="1335572"/>
                </a:lnTo>
                <a:lnTo>
                  <a:pt x="0" y="133557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7" name="object 27"/>
          <p:cNvSpPr txBox="1"/>
          <p:nvPr/>
        </p:nvSpPr>
        <p:spPr>
          <a:xfrm>
            <a:off x="1264298" y="5116569"/>
            <a:ext cx="7422641" cy="561975"/>
          </a:xfrm>
          <a:prstGeom prst="rect">
            <a:avLst/>
          </a:prstGeom>
          <a:ln w="10470">
            <a:solidFill>
              <a:srgbClr val="808080"/>
            </a:solidFill>
          </a:ln>
        </p:spPr>
        <p:txBody>
          <a:bodyPr vert="horz" wrap="square" lIns="0" tIns="60651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1050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高级经理｜提供项目资金、审批立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项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结果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项目管理部｜立项评审、立项公告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里程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碑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监控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项目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绩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效评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价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、项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目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结项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6553200" y="6412548"/>
            <a:ext cx="2133600" cy="252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75"/>
              </a:lnSpc>
            </a:pPr>
            <a:fld id="{81D60167-4931-47E6-BA6A-407CBD079E47}" type="slidenum">
              <a:rPr sz="545" spc="10" dirty="0"/>
            </a:fld>
            <a:endParaRPr sz="545" spc="10" dirty="0"/>
          </a:p>
        </p:txBody>
      </p:sp>
    </p:spTree>
  </p:cSld>
  <p:clrMapOvr>
    <a:masterClrMapping/>
  </p:clrMapOvr>
  <p:transition>
    <p:cover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68" y="931644"/>
            <a:ext cx="2045992" cy="50228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/>
              <a:t>RM </a:t>
            </a:r>
            <a:r>
              <a:rPr sz="1615" spc="-30" dirty="0"/>
              <a:t>Workflow</a:t>
            </a:r>
            <a:r>
              <a:rPr sz="1615" dirty="0"/>
              <a:t> </a:t>
            </a:r>
            <a:r>
              <a:rPr sz="1615" spc="-15" dirty="0"/>
              <a:t>Overview</a:t>
            </a:r>
            <a:endParaRPr sz="1615"/>
          </a:p>
        </p:txBody>
      </p:sp>
      <p:sp>
        <p:nvSpPr>
          <p:cNvPr id="3" name="object 3"/>
          <p:cNvSpPr txBox="1"/>
          <p:nvPr/>
        </p:nvSpPr>
        <p:spPr>
          <a:xfrm>
            <a:off x="8539935" y="5704358"/>
            <a:ext cx="115527" cy="480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75"/>
              </a:lnSpc>
            </a:pPr>
            <a:r>
              <a:rPr sz="885" spc="5" dirty="0">
                <a:latin typeface="Calibri" panose="020F0502020204030204"/>
                <a:cs typeface="Calibri" panose="020F0502020204030204"/>
              </a:rPr>
              <a:t>29</a:t>
            </a:r>
            <a:endParaRPr sz="88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1742" y="1535969"/>
            <a:ext cx="2744171" cy="3405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" name="object 5"/>
          <p:cNvSpPr/>
          <p:nvPr/>
        </p:nvSpPr>
        <p:spPr>
          <a:xfrm>
            <a:off x="1148072" y="1562828"/>
            <a:ext cx="1330369" cy="2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6" name="object 6"/>
          <p:cNvSpPr txBox="1"/>
          <p:nvPr/>
        </p:nvSpPr>
        <p:spPr>
          <a:xfrm>
            <a:off x="454242" y="1548355"/>
            <a:ext cx="2699877" cy="221615"/>
          </a:xfrm>
          <a:prstGeom prst="rect">
            <a:avLst/>
          </a:prstGeom>
          <a:solidFill>
            <a:srgbClr val="C0504D"/>
          </a:solidFill>
          <a:ln w="10470">
            <a:solidFill>
              <a:srgbClr val="808080"/>
            </a:solidFill>
          </a:ln>
        </p:spPr>
        <p:txBody>
          <a:bodyPr vert="horz" wrap="square" lIns="0" tIns="6065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0"/>
              </a:spcBef>
            </a:pPr>
            <a:r>
              <a:rPr sz="1045" b="1" spc="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核心职责</a:t>
            </a:r>
            <a:r>
              <a:rPr sz="1045" b="1" spc="-3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sz="1045" b="1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Top10</a:t>
            </a:r>
            <a:r>
              <a:rPr sz="1045" b="1" spc="-3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1742" y="1882848"/>
            <a:ext cx="2744171" cy="34036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" name="object 8"/>
          <p:cNvSpPr/>
          <p:nvPr/>
        </p:nvSpPr>
        <p:spPr>
          <a:xfrm>
            <a:off x="383453" y="1893134"/>
            <a:ext cx="2797889" cy="34047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" name="object 9"/>
          <p:cNvSpPr txBox="1"/>
          <p:nvPr/>
        </p:nvSpPr>
        <p:spPr>
          <a:xfrm>
            <a:off x="454242" y="1895077"/>
            <a:ext cx="2699877" cy="3729355"/>
          </a:xfrm>
          <a:prstGeom prst="rect">
            <a:avLst/>
          </a:prstGeom>
          <a:solidFill>
            <a:srgbClr val="F2DCDB"/>
          </a:solidFill>
          <a:ln w="10470">
            <a:solidFill>
              <a:srgbClr val="808080"/>
            </a:solidFill>
          </a:ln>
        </p:spPr>
        <p:txBody>
          <a:bodyPr vert="horz" wrap="square" lIns="0" tIns="60651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1050"/>
              </a:spcBef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①	根据《需求调研计划》进行需求调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研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83870" marR="173355" indent="-424815">
              <a:lnSpc>
                <a:spcPct val="151000"/>
              </a:lnSpc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②	收集整理客户需求，负责编写《用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户</a:t>
            </a:r>
            <a:r>
              <a:rPr sz="104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需求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说明书》；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83870" marR="173355" indent="-424815">
              <a:lnSpc>
                <a:spcPct val="151000"/>
              </a:lnSpc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③	负责解决《用户需求说明书》被评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审</a:t>
            </a:r>
            <a:r>
              <a:rPr sz="104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后发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现的问题；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83870" marR="173355" indent="-424815">
              <a:lnSpc>
                <a:spcPct val="151000"/>
              </a:lnSpc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④	就《用户需求说明书》的内容与项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目</a:t>
            </a:r>
            <a:r>
              <a:rPr sz="104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组、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用户达成一致并得到用户的确认。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83870" marR="173355" indent="-424815">
              <a:lnSpc>
                <a:spcPct val="151000"/>
              </a:lnSpc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⑤	负责将系统需求整理成《软件需求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规</a:t>
            </a:r>
            <a:r>
              <a:rPr sz="104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格说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明书》；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83870" marR="173355" indent="-424815">
              <a:lnSpc>
                <a:spcPct val="151000"/>
              </a:lnSpc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⑥	负责解决《软件需求规格说明书》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被</a:t>
            </a:r>
            <a:r>
              <a:rPr sz="104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评审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后发现的问题；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83870" marR="173355" indent="-424815">
              <a:lnSpc>
                <a:spcPct val="151000"/>
              </a:lnSpc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⑦	必要时负责向架构设计师或系统设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计</a:t>
            </a:r>
            <a:r>
              <a:rPr sz="104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师解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释系统需求。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0"/>
              </a:spcBef>
              <a:tabLst>
                <a:tab pos="48387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⑧	负责建立和维护《需求跟踪矩阵》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09915" y="1535969"/>
            <a:ext cx="2744171" cy="3405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1" name="object 11"/>
          <p:cNvSpPr/>
          <p:nvPr/>
        </p:nvSpPr>
        <p:spPr>
          <a:xfrm>
            <a:off x="3782522" y="1562828"/>
            <a:ext cx="1596671" cy="242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2" name="object 12"/>
          <p:cNvSpPr txBox="1"/>
          <p:nvPr/>
        </p:nvSpPr>
        <p:spPr>
          <a:xfrm>
            <a:off x="3221925" y="1548355"/>
            <a:ext cx="2699877" cy="221615"/>
          </a:xfrm>
          <a:prstGeom prst="rect">
            <a:avLst/>
          </a:prstGeom>
          <a:solidFill>
            <a:srgbClr val="4F81BD"/>
          </a:solidFill>
          <a:ln w="10470">
            <a:solidFill>
              <a:srgbClr val="808080"/>
            </a:solidFill>
          </a:ln>
        </p:spPr>
        <p:txBody>
          <a:bodyPr vert="horz" wrap="square" lIns="0" tIns="60651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0"/>
              </a:spcBef>
            </a:pPr>
            <a:r>
              <a:rPr sz="1045" b="1" spc="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核心工作成果</a:t>
            </a:r>
            <a:r>
              <a:rPr sz="1045" b="1" spc="-3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sz="1045" b="1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Top10</a:t>
            </a:r>
            <a:r>
              <a:rPr sz="1045" b="1" spc="-3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09915" y="1882848"/>
            <a:ext cx="2744171" cy="34036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4" name="object 14"/>
          <p:cNvSpPr/>
          <p:nvPr/>
        </p:nvSpPr>
        <p:spPr>
          <a:xfrm>
            <a:off x="3159054" y="1910278"/>
            <a:ext cx="1836686" cy="12286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5" name="object 15"/>
          <p:cNvSpPr txBox="1"/>
          <p:nvPr/>
        </p:nvSpPr>
        <p:spPr>
          <a:xfrm>
            <a:off x="3221925" y="1895077"/>
            <a:ext cx="2699877" cy="1584325"/>
          </a:xfrm>
          <a:prstGeom prst="rect">
            <a:avLst/>
          </a:prstGeom>
          <a:solidFill>
            <a:srgbClr val="DCE6F2"/>
          </a:solidFill>
          <a:ln w="10470">
            <a:solidFill>
              <a:srgbClr val="808080"/>
            </a:solidFill>
          </a:ln>
        </p:spPr>
        <p:txBody>
          <a:bodyPr vert="horz" wrap="square" lIns="0" tIns="60651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1050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①</a:t>
            </a:r>
            <a:r>
              <a:rPr sz="1045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《用户需求调研单》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②</a:t>
            </a:r>
            <a:r>
              <a:rPr sz="1045" spc="-1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《用户需求规格说明书》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③</a:t>
            </a:r>
            <a:r>
              <a:rPr sz="1045" spc="-1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《软件需求规格说明书》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④</a:t>
            </a:r>
            <a:r>
              <a:rPr sz="1045" spc="-1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《需求变更申请》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400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⑤</a:t>
            </a:r>
            <a:r>
              <a:rPr sz="1045" spc="-1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《需求跟踪矩阵》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77516" y="1535397"/>
            <a:ext cx="2744171" cy="3148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7" name="object 17"/>
          <p:cNvSpPr/>
          <p:nvPr/>
        </p:nvSpPr>
        <p:spPr>
          <a:xfrm>
            <a:off x="6583840" y="1550255"/>
            <a:ext cx="1529809" cy="2428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8" name="object 18"/>
          <p:cNvSpPr txBox="1"/>
          <p:nvPr/>
        </p:nvSpPr>
        <p:spPr>
          <a:xfrm>
            <a:off x="5989603" y="1548355"/>
            <a:ext cx="2699877" cy="208915"/>
          </a:xfrm>
          <a:prstGeom prst="rect">
            <a:avLst/>
          </a:prstGeom>
          <a:solidFill>
            <a:srgbClr val="8064A2"/>
          </a:solidFill>
          <a:ln w="10470">
            <a:solidFill>
              <a:srgbClr val="808080"/>
            </a:solidFill>
          </a:ln>
        </p:spPr>
        <p:txBody>
          <a:bodyPr vert="horz" wrap="square" lIns="0" tIns="47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1045" b="1" spc="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核心工作流程</a:t>
            </a:r>
            <a:r>
              <a:rPr sz="1045" b="1" spc="-3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sz="1045" b="1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Top5</a:t>
            </a:r>
            <a:r>
              <a:rPr sz="1045" b="1" spc="-3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977516" y="1852560"/>
            <a:ext cx="2744171" cy="34333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0" name="object 20"/>
          <p:cNvSpPr/>
          <p:nvPr/>
        </p:nvSpPr>
        <p:spPr>
          <a:xfrm>
            <a:off x="5926084" y="1879419"/>
            <a:ext cx="1170930" cy="74861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1" name="object 21"/>
          <p:cNvSpPr txBox="1"/>
          <p:nvPr/>
        </p:nvSpPr>
        <p:spPr>
          <a:xfrm>
            <a:off x="5989603" y="1864646"/>
            <a:ext cx="2699877" cy="902335"/>
          </a:xfrm>
          <a:prstGeom prst="rect">
            <a:avLst/>
          </a:prstGeom>
          <a:solidFill>
            <a:srgbClr val="E6E0EC"/>
          </a:solidFill>
          <a:ln w="10470">
            <a:solidFill>
              <a:srgbClr val="808080"/>
            </a:solidFill>
          </a:ln>
        </p:spPr>
        <p:txBody>
          <a:bodyPr vert="horz" wrap="square" lIns="0" tIns="60651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1050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①</a:t>
            </a:r>
            <a:r>
              <a:rPr sz="1045" spc="-1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需求开发过程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②</a:t>
            </a:r>
            <a:r>
              <a:rPr sz="1045" spc="-1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需求变更过程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③</a:t>
            </a:r>
            <a:r>
              <a:rPr sz="1045" spc="-1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需求跟踪过程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1742" y="5306490"/>
            <a:ext cx="853767" cy="6514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3" name="object 23"/>
          <p:cNvSpPr/>
          <p:nvPr/>
        </p:nvSpPr>
        <p:spPr>
          <a:xfrm>
            <a:off x="435455" y="5412211"/>
            <a:ext cx="865197" cy="4000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4" name="object 24"/>
          <p:cNvSpPr txBox="1"/>
          <p:nvPr/>
        </p:nvSpPr>
        <p:spPr>
          <a:xfrm>
            <a:off x="454347" y="5319396"/>
            <a:ext cx="810136" cy="842010"/>
          </a:xfrm>
          <a:prstGeom prst="rect">
            <a:avLst/>
          </a:prstGeom>
          <a:ln w="10470">
            <a:solidFill>
              <a:srgbClr val="808080"/>
            </a:solidFill>
          </a:ln>
        </p:spPr>
        <p:txBody>
          <a:bodyPr vert="horz" wrap="square" lIns="0" tIns="138921" rIns="0" bIns="0" rtlCol="0">
            <a:spAutoFit/>
          </a:bodyPr>
          <a:lstStyle/>
          <a:p>
            <a:pPr algn="ctr">
              <a:lnSpc>
                <a:spcPts val="2745"/>
              </a:lnSpc>
              <a:spcBef>
                <a:spcPts val="2405"/>
              </a:spcBef>
            </a:pPr>
            <a:r>
              <a:rPr sz="1045" b="1" spc="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相关干系人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ts val="2745"/>
              </a:lnSpc>
            </a:pPr>
            <a:r>
              <a:rPr sz="1045" b="1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sz="104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RP</a:t>
            </a:r>
            <a:r>
              <a:rPr sz="1045" b="1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51506" y="5306490"/>
            <a:ext cx="7466751" cy="65146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6" name="object 26"/>
          <p:cNvSpPr/>
          <p:nvPr/>
        </p:nvSpPr>
        <p:spPr>
          <a:xfrm>
            <a:off x="1201218" y="5334492"/>
            <a:ext cx="2996758" cy="5086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7" name="object 27"/>
          <p:cNvSpPr/>
          <p:nvPr/>
        </p:nvSpPr>
        <p:spPr>
          <a:xfrm>
            <a:off x="1264298" y="5319396"/>
            <a:ext cx="7422641" cy="607675"/>
          </a:xfrm>
          <a:custGeom>
            <a:avLst/>
            <a:gdLst/>
            <a:ahLst/>
            <a:cxnLst/>
            <a:rect l="l" t="t" r="r" b="b"/>
            <a:pathLst>
              <a:path w="16319500" h="1336040">
                <a:moveTo>
                  <a:pt x="0" y="0"/>
                </a:moveTo>
                <a:lnTo>
                  <a:pt x="16319248" y="0"/>
                </a:lnTo>
                <a:lnTo>
                  <a:pt x="16319248" y="1335572"/>
                </a:lnTo>
                <a:lnTo>
                  <a:pt x="0" y="133557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8" name="object 28"/>
          <p:cNvSpPr txBox="1"/>
          <p:nvPr/>
        </p:nvSpPr>
        <p:spPr>
          <a:xfrm>
            <a:off x="1264298" y="5319396"/>
            <a:ext cx="7422641" cy="561975"/>
          </a:xfrm>
          <a:prstGeom prst="rect">
            <a:avLst/>
          </a:prstGeom>
          <a:ln w="10470">
            <a:solidFill>
              <a:srgbClr val="808080"/>
            </a:solidFill>
          </a:ln>
        </p:spPr>
        <p:txBody>
          <a:bodyPr vert="horz" wrap="square" lIns="0" tIns="60651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1050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用户</a:t>
            </a:r>
            <a:r>
              <a:rPr sz="1045" dirty="0">
                <a:latin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客户｜提供用需；确认用需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项目经理｜需求评审、需求确认、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需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求变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更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决策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1"/>
          <a:srcRect l="-395" t="10153"/>
          <a:stretch>
            <a:fillRect/>
          </a:stretch>
        </p:blipFill>
        <p:spPr>
          <a:xfrm>
            <a:off x="0" y="1412875"/>
            <a:ext cx="9036685" cy="4545965"/>
          </a:xfrm>
          <a:prstGeom prst="rect">
            <a:avLst/>
          </a:prstGeom>
        </p:spPr>
      </p:pic>
    </p:spTree>
  </p:cSld>
  <p:clrMapOvr>
    <a:masterClrMapping/>
  </p:clrMapOvr>
  <p:transition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4243" y="3427780"/>
            <a:ext cx="8229889" cy="1444"/>
          </a:xfrm>
          <a:custGeom>
            <a:avLst/>
            <a:gdLst/>
            <a:ahLst/>
            <a:cxnLst/>
            <a:rect l="l" t="t" r="r" b="b"/>
            <a:pathLst>
              <a:path w="18094325" h="3175">
                <a:moveTo>
                  <a:pt x="0" y="0"/>
                </a:moveTo>
                <a:lnTo>
                  <a:pt x="18093742" y="2617"/>
                </a:lnTo>
              </a:path>
            </a:pathLst>
          </a:custGeom>
          <a:ln w="26175">
            <a:solidFill>
              <a:srgbClr val="365F91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" name="object 3"/>
          <p:cNvSpPr/>
          <p:nvPr/>
        </p:nvSpPr>
        <p:spPr>
          <a:xfrm>
            <a:off x="412026" y="2933771"/>
            <a:ext cx="1776111" cy="49145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" name="object 4"/>
          <p:cNvSpPr/>
          <p:nvPr/>
        </p:nvSpPr>
        <p:spPr>
          <a:xfrm>
            <a:off x="1835543" y="2946343"/>
            <a:ext cx="2924754" cy="499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2964" y="2473648"/>
            <a:ext cx="4006782" cy="69723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50" spc="-10" dirty="0"/>
              <a:t>MODULE</a:t>
            </a:r>
            <a:r>
              <a:rPr sz="2250" spc="-50" dirty="0"/>
              <a:t> </a:t>
            </a:r>
            <a:r>
              <a:rPr sz="2250" spc="-10" dirty="0"/>
              <a:t>01</a:t>
            </a:r>
            <a:r>
              <a:rPr sz="2250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sz="2250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标准过程体系介绍</a:t>
            </a:r>
            <a:endParaRPr sz="225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05" y="764540"/>
            <a:ext cx="7339965" cy="5149215"/>
          </a:xfrm>
          <a:prstGeom prst="rect">
            <a:avLst/>
          </a:prstGeom>
        </p:spPr>
      </p:pic>
    </p:spTree>
  </p:cSld>
  <p:clrMapOvr>
    <a:masterClrMapping/>
  </p:clrMapOvr>
  <p:transition>
    <p:cover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" y="1052830"/>
            <a:ext cx="9024620" cy="5166360"/>
          </a:xfrm>
          <a:prstGeom prst="rect">
            <a:avLst/>
          </a:prstGeom>
        </p:spPr>
      </p:pic>
    </p:spTree>
  </p:cSld>
  <p:clrMapOvr>
    <a:masterClrMapping/>
  </p:clrMapOvr>
  <p:transition>
    <p:cover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052830"/>
            <a:ext cx="8577580" cy="4910455"/>
          </a:xfrm>
          <a:prstGeom prst="rect">
            <a:avLst/>
          </a:prstGeom>
        </p:spPr>
      </p:pic>
    </p:spTree>
  </p:cSld>
  <p:clrMapOvr>
    <a:masterClrMapping/>
  </p:clrMapOvr>
  <p:transition>
    <p:cover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68" y="1057129"/>
            <a:ext cx="2038482" cy="50228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/>
              <a:t>CM </a:t>
            </a:r>
            <a:r>
              <a:rPr sz="1615" spc="-30" dirty="0"/>
              <a:t>Workflow</a:t>
            </a:r>
            <a:r>
              <a:rPr sz="1615" spc="-5" dirty="0"/>
              <a:t> </a:t>
            </a:r>
            <a:r>
              <a:rPr sz="1615" spc="-15" dirty="0"/>
              <a:t>Overview</a:t>
            </a:r>
            <a:endParaRPr sz="1615"/>
          </a:p>
        </p:txBody>
      </p:sp>
      <p:sp>
        <p:nvSpPr>
          <p:cNvPr id="3" name="object 3"/>
          <p:cNvSpPr/>
          <p:nvPr/>
        </p:nvSpPr>
        <p:spPr>
          <a:xfrm>
            <a:off x="441742" y="1661119"/>
            <a:ext cx="2744171" cy="3148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" name="object 4"/>
          <p:cNvSpPr/>
          <p:nvPr/>
        </p:nvSpPr>
        <p:spPr>
          <a:xfrm>
            <a:off x="1148072" y="1675406"/>
            <a:ext cx="1330369" cy="242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5" name="object 5"/>
          <p:cNvSpPr txBox="1"/>
          <p:nvPr/>
        </p:nvSpPr>
        <p:spPr>
          <a:xfrm>
            <a:off x="454242" y="1673839"/>
            <a:ext cx="2699877" cy="208915"/>
          </a:xfrm>
          <a:prstGeom prst="rect">
            <a:avLst/>
          </a:prstGeom>
          <a:solidFill>
            <a:srgbClr val="C0504D"/>
          </a:solidFill>
          <a:ln w="10470">
            <a:solidFill>
              <a:srgbClr val="808080"/>
            </a:solidFill>
          </a:ln>
        </p:spPr>
        <p:txBody>
          <a:bodyPr vert="horz" wrap="square" lIns="0" tIns="47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1045" b="1" spc="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核心职责</a:t>
            </a:r>
            <a:r>
              <a:rPr sz="1045" b="1" spc="-3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sz="1045" b="1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Top10</a:t>
            </a:r>
            <a:r>
              <a:rPr sz="1045" b="1" spc="-3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1742" y="1977139"/>
            <a:ext cx="2744171" cy="3108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7" name="object 7"/>
          <p:cNvSpPr/>
          <p:nvPr/>
        </p:nvSpPr>
        <p:spPr>
          <a:xfrm>
            <a:off x="383453" y="1987997"/>
            <a:ext cx="2933897" cy="24447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8" name="object 8"/>
          <p:cNvSpPr/>
          <p:nvPr/>
        </p:nvSpPr>
        <p:spPr>
          <a:xfrm>
            <a:off x="454243" y="1990130"/>
            <a:ext cx="2699877" cy="3064366"/>
          </a:xfrm>
          <a:custGeom>
            <a:avLst/>
            <a:gdLst/>
            <a:ahLst/>
            <a:cxnLst/>
            <a:rect l="l" t="t" r="r" b="b"/>
            <a:pathLst>
              <a:path w="5935980" h="6737350">
                <a:moveTo>
                  <a:pt x="0" y="0"/>
                </a:moveTo>
                <a:lnTo>
                  <a:pt x="5935878" y="0"/>
                </a:lnTo>
                <a:lnTo>
                  <a:pt x="5935878" y="6737227"/>
                </a:lnTo>
                <a:lnTo>
                  <a:pt x="0" y="6737227"/>
                </a:lnTo>
                <a:lnTo>
                  <a:pt x="0" y="0"/>
                </a:lnTo>
                <a:close/>
              </a:path>
            </a:pathLst>
          </a:custGeom>
          <a:solidFill>
            <a:srgbClr val="F2DCDB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9" name="object 9"/>
          <p:cNvSpPr/>
          <p:nvPr/>
        </p:nvSpPr>
        <p:spPr>
          <a:xfrm>
            <a:off x="454242" y="1990130"/>
            <a:ext cx="2699877" cy="3064366"/>
          </a:xfrm>
          <a:custGeom>
            <a:avLst/>
            <a:gdLst/>
            <a:ahLst/>
            <a:cxnLst/>
            <a:rect l="l" t="t" r="r" b="b"/>
            <a:pathLst>
              <a:path w="5935980" h="6737350">
                <a:moveTo>
                  <a:pt x="0" y="0"/>
                </a:moveTo>
                <a:lnTo>
                  <a:pt x="5935877" y="0"/>
                </a:lnTo>
                <a:lnTo>
                  <a:pt x="5935877" y="6737227"/>
                </a:lnTo>
                <a:lnTo>
                  <a:pt x="0" y="6737227"/>
                </a:lnTo>
                <a:lnTo>
                  <a:pt x="0" y="0"/>
                </a:lnTo>
                <a:close/>
              </a:path>
            </a:pathLst>
          </a:custGeom>
          <a:ln w="10470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0" name="object 10"/>
          <p:cNvSpPr txBox="1"/>
          <p:nvPr/>
        </p:nvSpPr>
        <p:spPr>
          <a:xfrm>
            <a:off x="475465" y="1964424"/>
            <a:ext cx="2602256" cy="833120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436880" marR="5080" indent="-424815">
              <a:lnSpc>
                <a:spcPct val="151000"/>
              </a:lnSpc>
              <a:spcBef>
                <a:spcPts val="95"/>
              </a:spcBef>
              <a:tabLst>
                <a:tab pos="43688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①	参与项目生命周期模型的选择和裁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剪</a:t>
            </a:r>
            <a:r>
              <a:rPr sz="104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、项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目时间表的制订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1400"/>
              </a:spcBef>
              <a:tabLst>
                <a:tab pos="43688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②	依据软件项目计划制定配置管理计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划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5465" y="2764929"/>
            <a:ext cx="2736846" cy="328295"/>
          </a:xfrm>
          <a:prstGeom prst="rect">
            <a:avLst/>
          </a:prstGeom>
        </p:spPr>
        <p:txBody>
          <a:bodyPr vert="horz" wrap="square" lIns="0" tIns="6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3688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③	在配置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管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理计划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约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束下，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负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责配置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项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标识、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5465" y="2924710"/>
            <a:ext cx="2555179" cy="1562100"/>
          </a:xfrm>
          <a:prstGeom prst="rect">
            <a:avLst/>
          </a:prstGeom>
        </p:spPr>
        <p:txBody>
          <a:bodyPr vert="horz" wrap="square" lIns="0" tIns="86356" rIns="0" bIns="0" rtlCol="0">
            <a:spAutoFit/>
          </a:bodyPr>
          <a:lstStyle/>
          <a:p>
            <a:pPr marL="436880">
              <a:lnSpc>
                <a:spcPct val="100000"/>
              </a:lnSpc>
              <a:spcBef>
                <a:spcPts val="14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基线的生成、变更和相关管理；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  <a:tabLst>
                <a:tab pos="43688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④	依据基线计划进行基线审计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36880" marR="41275" indent="-424815">
              <a:lnSpc>
                <a:spcPct val="151000"/>
              </a:lnSpc>
              <a:tabLst>
                <a:tab pos="43688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⑤	为项目组提供</a:t>
            </a:r>
            <a:r>
              <a:rPr sz="1045" dirty="0">
                <a:latin typeface="微软雅黑" panose="020B0503020204020204" pitchFamily="34" charset="-122"/>
                <a:cs typeface="微软雅黑" panose="020B0503020204020204" pitchFamily="34" charset="-122"/>
              </a:rPr>
              <a:t>SCM</a:t>
            </a:r>
            <a:r>
              <a:rPr sz="1045" spc="-7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理论和相关工具的培 训，并提供技术支持。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36880" marR="5080" indent="-424815">
              <a:lnSpc>
                <a:spcPct val="151000"/>
              </a:lnSpc>
              <a:tabLst>
                <a:tab pos="436880" algn="l"/>
              </a:tabLst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⑥	记录CM活动，撰写项目配置管理周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期</a:t>
            </a:r>
            <a:r>
              <a:rPr sz="104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性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工作报告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209915" y="1661119"/>
            <a:ext cx="2744171" cy="3148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4" name="object 14"/>
          <p:cNvSpPr/>
          <p:nvPr/>
        </p:nvSpPr>
        <p:spPr>
          <a:xfrm>
            <a:off x="3782522" y="1675406"/>
            <a:ext cx="1596671" cy="242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5" name="object 15"/>
          <p:cNvSpPr txBox="1"/>
          <p:nvPr/>
        </p:nvSpPr>
        <p:spPr>
          <a:xfrm>
            <a:off x="3221925" y="1673839"/>
            <a:ext cx="2699877" cy="208915"/>
          </a:xfrm>
          <a:prstGeom prst="rect">
            <a:avLst/>
          </a:prstGeom>
          <a:solidFill>
            <a:srgbClr val="4F81BD"/>
          </a:solidFill>
          <a:ln w="10470">
            <a:solidFill>
              <a:srgbClr val="808080"/>
            </a:solidFill>
          </a:ln>
        </p:spPr>
        <p:txBody>
          <a:bodyPr vert="horz" wrap="square" lIns="0" tIns="476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1045" b="1" spc="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核心工作产品</a:t>
            </a:r>
            <a:r>
              <a:rPr sz="1045" b="1" spc="-3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sz="1045" b="1" spc="-30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Top10</a:t>
            </a:r>
            <a:r>
              <a:rPr sz="1045" b="1" spc="-30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09915" y="1977139"/>
            <a:ext cx="2744171" cy="310876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7" name="object 17"/>
          <p:cNvSpPr/>
          <p:nvPr/>
        </p:nvSpPr>
        <p:spPr>
          <a:xfrm>
            <a:off x="3158483" y="2005141"/>
            <a:ext cx="1969265" cy="9886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18" name="object 18"/>
          <p:cNvSpPr txBox="1"/>
          <p:nvPr/>
        </p:nvSpPr>
        <p:spPr>
          <a:xfrm>
            <a:off x="3221925" y="1990130"/>
            <a:ext cx="2699877" cy="1243330"/>
          </a:xfrm>
          <a:prstGeom prst="rect">
            <a:avLst/>
          </a:prstGeom>
          <a:solidFill>
            <a:srgbClr val="DCE6F2"/>
          </a:solidFill>
          <a:ln w="10470">
            <a:solidFill>
              <a:srgbClr val="808080"/>
            </a:solidFill>
          </a:ln>
        </p:spPr>
        <p:txBody>
          <a:bodyPr vert="horz" wrap="square" lIns="0" tIns="60651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1050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①</a:t>
            </a:r>
            <a:r>
              <a:rPr sz="1045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《配置管理计划及跟踪表》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②</a:t>
            </a:r>
            <a:r>
              <a:rPr sz="1045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《基线计划及跟踪表》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③</a:t>
            </a:r>
            <a:r>
              <a:rPr sz="1045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《产品发布说明》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④</a:t>
            </a:r>
            <a:r>
              <a:rPr sz="1045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《配置库管理报告》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977516" y="1661119"/>
            <a:ext cx="2744171" cy="5920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0" name="object 20"/>
          <p:cNvSpPr/>
          <p:nvPr/>
        </p:nvSpPr>
        <p:spPr>
          <a:xfrm>
            <a:off x="6583840" y="1814272"/>
            <a:ext cx="1529809" cy="2423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1" name="object 21"/>
          <p:cNvSpPr txBox="1"/>
          <p:nvPr/>
        </p:nvSpPr>
        <p:spPr>
          <a:xfrm>
            <a:off x="5989603" y="1673839"/>
            <a:ext cx="2699877" cy="358140"/>
          </a:xfrm>
          <a:prstGeom prst="rect">
            <a:avLst/>
          </a:prstGeom>
          <a:solidFill>
            <a:srgbClr val="8064A2"/>
          </a:solidFill>
          <a:ln w="10470">
            <a:solidFill>
              <a:srgbClr val="808080"/>
            </a:solidFill>
          </a:ln>
        </p:spPr>
        <p:txBody>
          <a:bodyPr vert="horz" wrap="square" lIns="0" tIns="577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275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1045" b="1" spc="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核心工作流程</a:t>
            </a:r>
            <a:r>
              <a:rPr sz="1045" b="1" spc="-3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sz="1045" b="1" spc="-3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Top5</a:t>
            </a:r>
            <a:r>
              <a:rPr sz="1045" b="1" spc="-3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977516" y="2302874"/>
            <a:ext cx="2744171" cy="27830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3" name="object 23"/>
          <p:cNvSpPr/>
          <p:nvPr/>
        </p:nvSpPr>
        <p:spPr>
          <a:xfrm>
            <a:off x="5926084" y="2330876"/>
            <a:ext cx="1170930" cy="5086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4" name="object 24"/>
          <p:cNvSpPr txBox="1"/>
          <p:nvPr/>
        </p:nvSpPr>
        <p:spPr>
          <a:xfrm>
            <a:off x="5989603" y="2315570"/>
            <a:ext cx="2699877" cy="561975"/>
          </a:xfrm>
          <a:prstGeom prst="rect">
            <a:avLst/>
          </a:prstGeom>
          <a:solidFill>
            <a:srgbClr val="E6E0EC"/>
          </a:solidFill>
          <a:ln w="10470">
            <a:solidFill>
              <a:srgbClr val="808080"/>
            </a:solidFill>
          </a:ln>
        </p:spPr>
        <p:txBody>
          <a:bodyPr vert="horz" wrap="square" lIns="0" tIns="60651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1050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①</a:t>
            </a:r>
            <a:r>
              <a:rPr sz="1045" spc="-1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配置管理过程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②</a:t>
            </a:r>
            <a:r>
              <a:rPr sz="1045" spc="-1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配置管理指南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41742" y="5103620"/>
            <a:ext cx="853767" cy="6514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6" name="object 26"/>
          <p:cNvSpPr/>
          <p:nvPr/>
        </p:nvSpPr>
        <p:spPr>
          <a:xfrm>
            <a:off x="435455" y="5209341"/>
            <a:ext cx="865197" cy="40002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7" name="object 27"/>
          <p:cNvSpPr txBox="1"/>
          <p:nvPr/>
        </p:nvSpPr>
        <p:spPr>
          <a:xfrm>
            <a:off x="454347" y="5116569"/>
            <a:ext cx="810136" cy="842010"/>
          </a:xfrm>
          <a:prstGeom prst="rect">
            <a:avLst/>
          </a:prstGeom>
          <a:ln w="10470">
            <a:solidFill>
              <a:srgbClr val="808080"/>
            </a:solidFill>
          </a:ln>
        </p:spPr>
        <p:txBody>
          <a:bodyPr vert="horz" wrap="square" lIns="0" tIns="138921" rIns="0" bIns="0" rtlCol="0">
            <a:spAutoFit/>
          </a:bodyPr>
          <a:lstStyle/>
          <a:p>
            <a:pPr algn="ctr">
              <a:lnSpc>
                <a:spcPts val="2745"/>
              </a:lnSpc>
              <a:spcBef>
                <a:spcPts val="2405"/>
              </a:spcBef>
            </a:pPr>
            <a:r>
              <a:rPr sz="1045" b="1" spc="5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相关干系人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ts val="2745"/>
              </a:lnSpc>
            </a:pPr>
            <a:r>
              <a:rPr sz="1045" b="1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sz="1045" b="1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RP</a:t>
            </a:r>
            <a:r>
              <a:rPr sz="1045" b="1" dirty="0">
                <a:solidFill>
                  <a:srgbClr val="FFFFFF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51506" y="5103620"/>
            <a:ext cx="7466751" cy="65146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29" name="object 29"/>
          <p:cNvSpPr/>
          <p:nvPr/>
        </p:nvSpPr>
        <p:spPr>
          <a:xfrm>
            <a:off x="1200646" y="5131622"/>
            <a:ext cx="3594510" cy="5086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0" name="object 30"/>
          <p:cNvSpPr/>
          <p:nvPr/>
        </p:nvSpPr>
        <p:spPr>
          <a:xfrm>
            <a:off x="1264298" y="5116569"/>
            <a:ext cx="7422641" cy="607675"/>
          </a:xfrm>
          <a:custGeom>
            <a:avLst/>
            <a:gdLst/>
            <a:ahLst/>
            <a:cxnLst/>
            <a:rect l="l" t="t" r="r" b="b"/>
            <a:pathLst>
              <a:path w="16319500" h="1336040">
                <a:moveTo>
                  <a:pt x="0" y="0"/>
                </a:moveTo>
                <a:lnTo>
                  <a:pt x="16319248" y="0"/>
                </a:lnTo>
                <a:lnTo>
                  <a:pt x="16319248" y="1335572"/>
                </a:lnTo>
                <a:lnTo>
                  <a:pt x="0" y="1335572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1" name="object 31"/>
          <p:cNvSpPr txBox="1"/>
          <p:nvPr/>
        </p:nvSpPr>
        <p:spPr>
          <a:xfrm>
            <a:off x="1264298" y="5116569"/>
            <a:ext cx="7422641" cy="561975"/>
          </a:xfrm>
          <a:prstGeom prst="rect">
            <a:avLst/>
          </a:prstGeom>
          <a:ln w="10470">
            <a:solidFill>
              <a:srgbClr val="808080"/>
            </a:solidFill>
          </a:ln>
        </p:spPr>
        <p:txBody>
          <a:bodyPr vert="horz" wrap="square" lIns="0" tIns="60651" rIns="0" bIns="0" rtlCol="0">
            <a:spAutoFit/>
          </a:bodyPr>
          <a:lstStyle/>
          <a:p>
            <a:pPr marL="59055">
              <a:lnSpc>
                <a:spcPct val="100000"/>
              </a:lnSpc>
              <a:spcBef>
                <a:spcPts val="1050"/>
              </a:spcBef>
            </a:pPr>
            <a:r>
              <a:rPr sz="1045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CCB｜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基线建立审批、基线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变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更审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批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；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9055">
              <a:lnSpc>
                <a:spcPct val="100000"/>
              </a:lnSpc>
              <a:spcBef>
                <a:spcPts val="1395"/>
              </a:spcBef>
            </a:pP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项目经理｜</a:t>
            </a:r>
            <a:r>
              <a:rPr sz="1045" spc="-5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审核</a:t>
            </a:r>
            <a:r>
              <a:rPr sz="1045" dirty="0">
                <a:latin typeface="微软雅黑" panose="020B0503020204020204" pitchFamily="34" charset="-122"/>
                <a:cs typeface="微软雅黑" panose="020B0503020204020204" pitchFamily="34" charset="-122"/>
              </a:rPr>
              <a:t>CM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计划、配合</a:t>
            </a:r>
            <a:r>
              <a:rPr sz="1045" dirty="0">
                <a:latin typeface="Verdana" panose="020B0604030504040204"/>
                <a:cs typeface="Verdana" panose="020B0604030504040204"/>
              </a:rPr>
              <a:t>CM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不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符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合项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解决</a:t>
            </a:r>
            <a:r>
              <a:rPr sz="1045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及</a:t>
            </a:r>
            <a:r>
              <a:rPr sz="1045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跟踪</a:t>
            </a:r>
            <a:endParaRPr sz="104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6553200" y="6412548"/>
            <a:ext cx="2133600" cy="252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75"/>
              </a:lnSpc>
            </a:pPr>
            <a:fld id="{81D60167-4931-47E6-BA6A-407CBD079E47}" type="slidenum">
              <a:rPr sz="545" spc="10" dirty="0"/>
            </a:fld>
            <a:endParaRPr sz="545" spc="10" dirty="0"/>
          </a:p>
        </p:txBody>
      </p:sp>
    </p:spTree>
  </p:cSld>
  <p:clrMapOvr>
    <a:masterClrMapping/>
  </p:clrMapOvr>
  <p:transition>
    <p:cover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1196975"/>
            <a:ext cx="8402955" cy="4810760"/>
          </a:xfrm>
          <a:prstGeom prst="rect">
            <a:avLst/>
          </a:prstGeom>
        </p:spPr>
      </p:pic>
    </p:spTree>
  </p:cSld>
  <p:clrMapOvr>
    <a:masterClrMapping/>
  </p:clrMapOvr>
  <p:transition>
    <p:cover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1196975"/>
            <a:ext cx="8542020" cy="48901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-891" t="9541" r="891" b="-9541"/>
          <a:stretch>
            <a:fillRect/>
          </a:stretch>
        </p:blipFill>
        <p:spPr>
          <a:xfrm>
            <a:off x="539750" y="1340485"/>
            <a:ext cx="8051165" cy="45256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68" y="1058272"/>
            <a:ext cx="1270802" cy="50228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/>
              <a:t>OSS</a:t>
            </a:r>
            <a:r>
              <a:rPr sz="1615" dirty="0"/>
              <a:t>P</a:t>
            </a: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体系介绍</a:t>
            </a:r>
            <a:endParaRPr sz="161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28382" y="5824067"/>
            <a:ext cx="138922" cy="252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75"/>
              </a:lnSpc>
            </a:pPr>
            <a:fld id="{81D60167-4931-47E6-BA6A-407CBD079E47}" type="slidenum">
              <a:rPr sz="885" spc="10" dirty="0">
                <a:latin typeface="Calibri" panose="020F0502020204030204"/>
                <a:cs typeface="Calibri" panose="020F0502020204030204"/>
              </a:rPr>
            </a:fld>
            <a:endParaRPr sz="885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2768" y="1714812"/>
            <a:ext cx="5910963" cy="1330325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115"/>
              </a:spcBef>
              <a:buClr>
                <a:srgbClr val="0070C0"/>
              </a:buClr>
              <a:buSzPct val="76000"/>
              <a:buFont typeface="Wingdings" panose="05000000000000000000"/>
              <a:buChar char=""/>
              <a:tabLst>
                <a:tab pos="527685" algn="l"/>
                <a:tab pos="528320" algn="l"/>
              </a:tabLst>
            </a:pPr>
            <a:r>
              <a:rPr sz="1340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OSSP：</a:t>
            </a:r>
            <a:r>
              <a:rPr sz="1340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40" dirty="0">
                <a:latin typeface="微软雅黑" panose="020B0503020204020204" pitchFamily="34" charset="-122"/>
                <a:cs typeface="微软雅黑" panose="020B0503020204020204" pitchFamily="34" charset="-122"/>
              </a:rPr>
              <a:t>Organization</a:t>
            </a:r>
            <a:r>
              <a:rPr sz="1340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40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Standard</a:t>
            </a:r>
            <a:r>
              <a:rPr sz="1340" spc="-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40" dirty="0">
                <a:latin typeface="微软雅黑" panose="020B0503020204020204" pitchFamily="34" charset="-122"/>
                <a:cs typeface="微软雅黑" panose="020B0503020204020204" pitchFamily="34" charset="-122"/>
              </a:rPr>
              <a:t>Software</a:t>
            </a:r>
            <a:r>
              <a:rPr sz="1340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340" dirty="0">
                <a:latin typeface="微软雅黑" panose="020B0503020204020204" pitchFamily="34" charset="-122"/>
                <a:cs typeface="微软雅黑" panose="020B0503020204020204" pitchFamily="34" charset="-122"/>
              </a:rPr>
              <a:t>Process（</a:t>
            </a:r>
            <a:r>
              <a:rPr sz="1340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组织标准软件过程）</a:t>
            </a:r>
            <a:endParaRPr sz="134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00000"/>
              </a:lnSpc>
              <a:buClr>
                <a:srgbClr val="0070C0"/>
              </a:buClr>
              <a:buFont typeface="Wingdings" panose="05000000000000000000"/>
              <a:buChar char=""/>
            </a:pPr>
            <a:endParaRPr sz="1775">
              <a:latin typeface="Times New Roman" panose="02020603050405020304"/>
              <a:cs typeface="Times New Roman" panose="02020603050405020304"/>
            </a:endParaRPr>
          </a:p>
          <a:p>
            <a:pPr marL="527685" indent="-515620">
              <a:lnSpc>
                <a:spcPct val="100000"/>
              </a:lnSpc>
              <a:spcBef>
                <a:spcPts val="3375"/>
              </a:spcBef>
              <a:buClr>
                <a:srgbClr val="0070C0"/>
              </a:buClr>
              <a:buSzPct val="76000"/>
              <a:buFont typeface="Wingdings" panose="05000000000000000000"/>
              <a:buChar char=""/>
              <a:tabLst>
                <a:tab pos="527685" algn="l"/>
                <a:tab pos="528320" algn="l"/>
              </a:tabLst>
            </a:pPr>
            <a:r>
              <a:rPr sz="1340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OSSP</a:t>
            </a:r>
            <a:r>
              <a:rPr sz="1340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标准过程的建立依据：</a:t>
            </a:r>
            <a:endParaRPr sz="134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2768" y="3112042"/>
            <a:ext cx="110329" cy="165735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25" spc="25" dirty="0">
                <a:solidFill>
                  <a:srgbClr val="0070C0"/>
                </a:solidFill>
                <a:latin typeface="Wingdings" panose="05000000000000000000"/>
                <a:cs typeface="Wingdings" panose="05000000000000000000"/>
              </a:rPr>
              <a:t></a:t>
            </a:r>
            <a:endParaRPr sz="1025">
              <a:latin typeface="Wingdings" panose="05000000000000000000"/>
              <a:cs typeface="Wingdings" panose="0500000000000000000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2768" y="3461778"/>
            <a:ext cx="110329" cy="165735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25" spc="25" dirty="0">
                <a:solidFill>
                  <a:srgbClr val="0070C0"/>
                </a:solidFill>
                <a:latin typeface="Wingdings" panose="05000000000000000000"/>
                <a:cs typeface="Wingdings" panose="05000000000000000000"/>
              </a:rPr>
              <a:t></a:t>
            </a:r>
            <a:endParaRPr sz="1025">
              <a:latin typeface="Wingdings" panose="05000000000000000000"/>
              <a:cs typeface="Wingdings" panose="0500000000000000000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2768" y="3811514"/>
            <a:ext cx="110329" cy="165735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25" spc="25" dirty="0">
                <a:solidFill>
                  <a:srgbClr val="0070C0"/>
                </a:solidFill>
                <a:latin typeface="Wingdings" panose="05000000000000000000"/>
                <a:cs typeface="Wingdings" panose="05000000000000000000"/>
              </a:rPr>
              <a:t></a:t>
            </a:r>
            <a:endParaRPr sz="1025">
              <a:latin typeface="Wingdings" panose="05000000000000000000"/>
              <a:cs typeface="Wingdings" panose="0500000000000000000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768" y="4161250"/>
            <a:ext cx="110329" cy="165735"/>
          </a:xfrm>
          <a:prstGeom prst="rect">
            <a:avLst/>
          </a:prstGeom>
        </p:spPr>
        <p:txBody>
          <a:bodyPr vert="horz" wrap="square" lIns="0" tIns="77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025" spc="25" dirty="0">
                <a:solidFill>
                  <a:srgbClr val="0070C0"/>
                </a:solidFill>
                <a:latin typeface="Wingdings" panose="05000000000000000000"/>
                <a:cs typeface="Wingdings" panose="05000000000000000000"/>
              </a:rPr>
              <a:t></a:t>
            </a:r>
            <a:endParaRPr sz="1025">
              <a:latin typeface="Wingdings" panose="05000000000000000000"/>
              <a:cs typeface="Wingdings" panose="0500000000000000000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395605" y="1268413"/>
            <a:ext cx="8229600" cy="2611755"/>
          </a:xfrm>
          <a:prstGeom prst="rect">
            <a:avLst/>
          </a:prstGeom>
        </p:spPr>
        <p:txBody>
          <a:bodyPr vert="horz" wrap="square" lIns="0" tIns="6642" rIns="0" bIns="0" rtlCol="0">
            <a:spAutoFit/>
          </a:bodyPr>
          <a:lstStyle/>
          <a:p>
            <a:pPr marL="972185" indent="-960120">
              <a:lnSpc>
                <a:spcPct val="100000"/>
              </a:lnSpc>
              <a:spcBef>
                <a:spcPts val="115"/>
              </a:spcBef>
              <a:buClr>
                <a:srgbClr val="0070C0"/>
              </a:buClr>
              <a:buSzPct val="76000"/>
              <a:buFont typeface="Wingdings" panose="05000000000000000000"/>
              <a:buChar char=""/>
              <a:tabLst>
                <a:tab pos="972185" algn="l"/>
                <a:tab pos="972185" algn="l"/>
              </a:tabLst>
            </a:pPr>
            <a:r>
              <a:rPr spc="5" dirty="0"/>
              <a:t>1)CMMI</a:t>
            </a:r>
            <a:r>
              <a:rPr spc="-15" dirty="0"/>
              <a:t> </a:t>
            </a:r>
            <a:r>
              <a:rPr spc="10" dirty="0"/>
              <a:t>–DEV，V1.3</a:t>
            </a:r>
            <a:r>
              <a:rPr spc="-10" dirty="0"/>
              <a:t> </a:t>
            </a:r>
            <a:r>
              <a:rPr spc="15" dirty="0"/>
              <a:t>阶段式成熟度等级</a:t>
            </a:r>
            <a:r>
              <a:rPr spc="10" dirty="0"/>
              <a:t>3</a:t>
            </a:r>
            <a:endParaRPr spc="10" dirty="0"/>
          </a:p>
          <a:p>
            <a:pPr marL="1320165" lvl="1" indent="-348615">
              <a:lnSpc>
                <a:spcPct val="100000"/>
              </a:lnSpc>
              <a:spcBef>
                <a:spcPts val="2515"/>
              </a:spcBef>
              <a:buSzPct val="97000"/>
              <a:buAutoNum type="arabicParenR" startAt="2"/>
              <a:tabLst>
                <a:tab pos="1320800" algn="l"/>
              </a:tabLst>
            </a:pPr>
            <a:r>
              <a:rPr sz="1340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软件工程和项目管理知识</a:t>
            </a:r>
            <a:endParaRPr sz="134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20165" lvl="1" indent="-348615">
              <a:lnSpc>
                <a:spcPct val="100000"/>
              </a:lnSpc>
              <a:spcBef>
                <a:spcPts val="2515"/>
              </a:spcBef>
              <a:buSzPct val="97000"/>
              <a:buAutoNum type="arabicParenR" startAt="2"/>
              <a:tabLst>
                <a:tab pos="1320800" algn="l"/>
              </a:tabLst>
            </a:pPr>
            <a:r>
              <a:rPr sz="1340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公司政策方针、现行过程的具体实践和标准化要求</a:t>
            </a:r>
            <a:endParaRPr sz="134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320165" lvl="1" indent="-348615">
              <a:lnSpc>
                <a:spcPct val="100000"/>
              </a:lnSpc>
              <a:spcBef>
                <a:spcPts val="2515"/>
              </a:spcBef>
              <a:buSzPct val="97000"/>
              <a:buAutoNum type="arabicParenR" startAt="2"/>
              <a:tabLst>
                <a:tab pos="1320800" algn="l"/>
              </a:tabLst>
            </a:pPr>
            <a:r>
              <a:rPr sz="1340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公司原有的质量体系文件</a:t>
            </a:r>
            <a:r>
              <a:rPr sz="1340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(ISO9001:2008)</a:t>
            </a:r>
            <a:endParaRPr sz="1340"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1429385" lvl="1" indent="-457835">
              <a:lnSpc>
                <a:spcPct val="100000"/>
              </a:lnSpc>
              <a:spcBef>
                <a:spcPts val="2515"/>
              </a:spcBef>
              <a:buSzPct val="97000"/>
              <a:buAutoNum type="arabicParenR" startAt="2"/>
              <a:tabLst>
                <a:tab pos="1430020" algn="l"/>
              </a:tabLst>
            </a:pPr>
            <a:r>
              <a:rPr sz="1340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企业过程差距分析</a:t>
            </a:r>
            <a:endParaRPr sz="134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2768" y="4718428"/>
            <a:ext cx="7933850" cy="626745"/>
          </a:xfrm>
          <a:prstGeom prst="rect">
            <a:avLst/>
          </a:prstGeom>
        </p:spPr>
        <p:txBody>
          <a:bodyPr vert="horz" wrap="square" lIns="0" tIns="5487" rIns="0" bIns="0" rtlCol="0">
            <a:spAutoFit/>
          </a:bodyPr>
          <a:lstStyle/>
          <a:p>
            <a:pPr marL="527685" marR="5080" indent="-515620">
              <a:lnSpc>
                <a:spcPct val="151000"/>
              </a:lnSpc>
              <a:spcBef>
                <a:spcPts val="95"/>
              </a:spcBef>
              <a:buClr>
                <a:srgbClr val="0070C0"/>
              </a:buClr>
              <a:buSzPct val="76000"/>
              <a:buFont typeface="Wingdings" panose="05000000000000000000"/>
              <a:buChar char=""/>
              <a:tabLst>
                <a:tab pos="527685" algn="l"/>
                <a:tab pos="528320" algn="l"/>
              </a:tabLst>
            </a:pPr>
            <a:r>
              <a:rPr sz="1340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OSSP</a:t>
            </a:r>
            <a:r>
              <a:rPr sz="1340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分为：</a:t>
            </a:r>
            <a:r>
              <a:rPr sz="1340" spc="15" dirty="0">
                <a:solidFill>
                  <a:srgbClr val="0070C0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组织管理、项目管理、工程过程、支撑过程、过程资产</a:t>
            </a:r>
            <a:r>
              <a:rPr sz="1340" spc="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sz="1340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个过程类别，包含</a:t>
            </a:r>
            <a:r>
              <a:rPr sz="1340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CMMI3</a:t>
            </a:r>
            <a:r>
              <a:rPr sz="1340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sz="1340" spc="5" dirty="0">
                <a:latin typeface="微软雅黑" panose="020B0503020204020204" pitchFamily="34" charset="-122"/>
                <a:cs typeface="微软雅黑" panose="020B0503020204020204" pitchFamily="34" charset="-122"/>
              </a:rPr>
              <a:t>17</a:t>
            </a:r>
            <a:r>
              <a:rPr sz="1340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个 </a:t>
            </a:r>
            <a:r>
              <a:rPr sz="1340" spc="-35" dirty="0">
                <a:latin typeface="微软雅黑" panose="020B0503020204020204" pitchFamily="34" charset="-122"/>
                <a:cs typeface="微软雅黑" panose="020B0503020204020204" pitchFamily="34" charset="-122"/>
              </a:rPr>
              <a:t>PA（SAM</a:t>
            </a:r>
            <a:r>
              <a:rPr sz="1340" spc="15" dirty="0">
                <a:latin typeface="微软雅黑" panose="020B0503020204020204" pitchFamily="34" charset="-122"/>
                <a:cs typeface="微软雅黑" panose="020B0503020204020204" pitchFamily="34" charset="-122"/>
              </a:rPr>
              <a:t>过程不适用，被裁减）。</a:t>
            </a:r>
            <a:endParaRPr sz="1340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68" y="1058272"/>
            <a:ext cx="2043681" cy="50228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/>
              <a:t>OSSP--</a:t>
            </a: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过程管理</a:t>
            </a:r>
            <a:r>
              <a:rPr sz="1615" spc="-5" dirty="0"/>
              <a:t>--3</a:t>
            </a: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r>
              <a:rPr sz="1615" spc="-240" dirty="0"/>
              <a:t>PA</a:t>
            </a:r>
            <a:endParaRPr sz="161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5114" y="1861847"/>
            <a:ext cx="6430268" cy="307329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" name="object 4"/>
          <p:cNvSpPr txBox="1"/>
          <p:nvPr/>
        </p:nvSpPr>
        <p:spPr>
          <a:xfrm>
            <a:off x="8528382" y="5824067"/>
            <a:ext cx="138922" cy="252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75"/>
              </a:lnSpc>
            </a:pPr>
            <a:fld id="{81D60167-4931-47E6-BA6A-407CBD079E47}" type="slidenum">
              <a:rPr sz="885" spc="10" dirty="0">
                <a:latin typeface="Calibri" panose="020F0502020204030204"/>
                <a:cs typeface="Calibri" panose="020F0502020204030204"/>
              </a:rPr>
            </a:fld>
            <a:endParaRPr sz="885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p:transition>
    <p:cover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68" y="1058272"/>
            <a:ext cx="2248454" cy="50228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/>
              <a:t>OSSP--</a:t>
            </a: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项目管理类</a:t>
            </a:r>
            <a:r>
              <a:rPr sz="1615" spc="-5" dirty="0"/>
              <a:t>--8</a:t>
            </a: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r>
              <a:rPr sz="1615" spc="-240" dirty="0"/>
              <a:t>PA</a:t>
            </a:r>
            <a:endParaRPr sz="161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9601" y="1864799"/>
            <a:ext cx="6528433" cy="37040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" name="object 4"/>
          <p:cNvSpPr txBox="1"/>
          <p:nvPr/>
        </p:nvSpPr>
        <p:spPr>
          <a:xfrm>
            <a:off x="8528382" y="5824067"/>
            <a:ext cx="138922" cy="252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75"/>
              </a:lnSpc>
            </a:pPr>
            <a:fld id="{81D60167-4931-47E6-BA6A-407CBD079E47}" type="slidenum">
              <a:rPr sz="885" spc="10" dirty="0">
                <a:latin typeface="Calibri" panose="020F0502020204030204"/>
                <a:cs typeface="Calibri" panose="020F0502020204030204"/>
              </a:rPr>
            </a:fld>
            <a:endParaRPr sz="885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p:transition>
    <p:cover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68" y="1058272"/>
            <a:ext cx="2185202" cy="50228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/>
              <a:t>OSSP-</a:t>
            </a: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工程过程类</a:t>
            </a:r>
            <a:r>
              <a:rPr sz="1615" spc="-5" dirty="0"/>
              <a:t>--6</a:t>
            </a: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r>
              <a:rPr sz="1615" spc="-240" dirty="0"/>
              <a:t>PA</a:t>
            </a:r>
            <a:endParaRPr sz="161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0567" y="1794926"/>
            <a:ext cx="6323032" cy="385162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" name="object 4"/>
          <p:cNvSpPr txBox="1"/>
          <p:nvPr/>
        </p:nvSpPr>
        <p:spPr>
          <a:xfrm>
            <a:off x="8528382" y="5824067"/>
            <a:ext cx="138922" cy="506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75"/>
              </a:lnSpc>
            </a:pPr>
            <a:fld id="{81D60167-4931-47E6-BA6A-407CBD079E47}" type="slidenum">
              <a:rPr sz="885" spc="10" dirty="0">
                <a:latin typeface="Calibri" panose="020F0502020204030204"/>
                <a:cs typeface="Calibri" panose="020F0502020204030204"/>
              </a:rPr>
            </a:fld>
            <a:endParaRPr sz="885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p:transition>
    <p:cover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768" y="1058272"/>
            <a:ext cx="2367158" cy="502285"/>
          </a:xfrm>
          <a:prstGeom prst="rect">
            <a:avLst/>
          </a:prstGeom>
        </p:spPr>
        <p:txBody>
          <a:bodyPr vert="horz" wrap="square" lIns="0" tIns="519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15" spc="-10" dirty="0"/>
              <a:t>OSSP—</a:t>
            </a: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支持过程类</a:t>
            </a:r>
            <a:r>
              <a:rPr sz="1615" spc="-15" dirty="0"/>
              <a:t>—5</a:t>
            </a:r>
            <a:r>
              <a:rPr sz="1615" spc="-10" dirty="0">
                <a:latin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r>
              <a:rPr sz="1615" spc="-240" dirty="0"/>
              <a:t>PA</a:t>
            </a:r>
            <a:endParaRPr sz="1615">
              <a:latin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9172" y="1728643"/>
            <a:ext cx="6415472" cy="359668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4" name="object 4"/>
          <p:cNvSpPr txBox="1"/>
          <p:nvPr/>
        </p:nvSpPr>
        <p:spPr>
          <a:xfrm>
            <a:off x="8528382" y="5824067"/>
            <a:ext cx="138922" cy="506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975"/>
              </a:lnSpc>
            </a:pPr>
            <a:fld id="{81D60167-4931-47E6-BA6A-407CBD079E47}" type="slidenum">
              <a:rPr sz="885" spc="10" dirty="0">
                <a:latin typeface="Calibri" panose="020F0502020204030204"/>
                <a:cs typeface="Calibri" panose="020F0502020204030204"/>
              </a:rPr>
            </a:fld>
            <a:endParaRPr sz="885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p:transition>
    <p:cover dir="u"/>
  </p:transition>
</p:sld>
</file>

<file path=ppt/tags/tag1.xml><?xml version="1.0" encoding="utf-8"?>
<p:tagLst xmlns:p="http://schemas.openxmlformats.org/presentationml/2006/main">
  <p:tag name="COMMONDATA" val="eyJoZGlkIjoiOGI1ZDRlODU1NmU1NjYzOTgzMDRiZjdhZDgyNDkxOGM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6564</Words>
  <Application>WPS 演示</Application>
  <PresentationFormat>全屏显示(4:3)</PresentationFormat>
  <Paragraphs>1149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Arial</vt:lpstr>
      <vt:lpstr>宋体</vt:lpstr>
      <vt:lpstr>Wingdings</vt:lpstr>
      <vt:lpstr>微软雅黑</vt:lpstr>
      <vt:lpstr>Calibri</vt:lpstr>
      <vt:lpstr>Wingdings</vt:lpstr>
      <vt:lpstr>Arial</vt:lpstr>
      <vt:lpstr>Times New Roman</vt:lpstr>
      <vt:lpstr>Arial Unicode MS</vt:lpstr>
      <vt:lpstr>Verdana</vt:lpstr>
      <vt:lpstr>Wingdings</vt:lpstr>
      <vt:lpstr>Office 主题</vt:lpstr>
      <vt:lpstr>PowerPoint 演示文稿</vt:lpstr>
      <vt:lpstr>Content</vt:lpstr>
      <vt:lpstr>MODULE 01：标准过程体系介绍</vt:lpstr>
      <vt:lpstr>PowerPoint 演示文稿</vt:lpstr>
      <vt:lpstr>OSSP体系介绍</vt:lpstr>
      <vt:lpstr>OSSP--过程管理--3个PA</vt:lpstr>
      <vt:lpstr>OSSP--项目管理类--8个PA</vt:lpstr>
      <vt:lpstr>OSSP-工程过程类--6个PA</vt:lpstr>
      <vt:lpstr>OSSP—支持过程类—5个PA</vt:lpstr>
      <vt:lpstr>Process Overview</vt:lpstr>
      <vt:lpstr>项目立项阶段工作流程</vt:lpstr>
      <vt:lpstr>项目规划阶段工作流程</vt:lpstr>
      <vt:lpstr>项目整体跟踪工作流程</vt:lpstr>
      <vt:lpstr>风险管理工作流程</vt:lpstr>
      <vt:lpstr>风险管理工作流程</vt:lpstr>
      <vt:lpstr>配置管理工作流程</vt:lpstr>
      <vt:lpstr>度量分析工作流程</vt:lpstr>
      <vt:lpstr>决策分析与解决工作流程</vt:lpstr>
      <vt:lpstr>项目结项工作流程</vt:lpstr>
      <vt:lpstr>需求开发阶段工作流程</vt:lpstr>
      <vt:lpstr>系统设计阶段工作流程</vt:lpstr>
      <vt:lpstr>实现与测试阶段工作流程</vt:lpstr>
      <vt:lpstr>系统测试阶段工作流程</vt:lpstr>
      <vt:lpstr>用户验收工作流程</vt:lpstr>
      <vt:lpstr>MODULE 06： ROLES OVERVIEW</vt:lpstr>
      <vt:lpstr>EPG Workflow Overview</vt:lpstr>
      <vt:lpstr>PM Workflow Overview</vt:lpstr>
      <vt:lpstr>RM Workflow Overview</vt:lpstr>
      <vt:lpstr>PowerPoint 演示文稿</vt:lpstr>
      <vt:lpstr>PowerPoint 演示文稿</vt:lpstr>
      <vt:lpstr>PowerPoint 演示文稿</vt:lpstr>
      <vt:lpstr>PowerPoint 演示文稿</vt:lpstr>
      <vt:lpstr>CM Workflow Overview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商嘉一</cp:lastModifiedBy>
  <cp:revision>14</cp:revision>
  <dcterms:created xsi:type="dcterms:W3CDTF">2022-03-31T02:56:00Z</dcterms:created>
  <dcterms:modified xsi:type="dcterms:W3CDTF">2022-04-28T06:01:49Z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36D5CC5D6A4343A1B60775D7381E993A</vt:lpwstr>
  </property>
  <property fmtid="{D5CDD505-2E9C-101B-9397-08002B2CF9AE}" pid="3" name="KSOProductBuildVer">
    <vt:lpwstr>2052-11.1.0.11636</vt:lpwstr>
  </property>
</Properties>
</file>